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43"/>
  </p:notesMasterIdLst>
  <p:handoutMasterIdLst>
    <p:handoutMasterId r:id="rId44"/>
  </p:handoutMasterIdLst>
  <p:sldIdLst>
    <p:sldId id="256" r:id="rId3"/>
    <p:sldId id="380" r:id="rId4"/>
    <p:sldId id="373" r:id="rId5"/>
    <p:sldId id="487" r:id="rId6"/>
    <p:sldId id="474" r:id="rId7"/>
    <p:sldId id="459" r:id="rId8"/>
    <p:sldId id="465" r:id="rId9"/>
    <p:sldId id="477" r:id="rId10"/>
    <p:sldId id="478" r:id="rId11"/>
    <p:sldId id="445" r:id="rId12"/>
    <p:sldId id="479" r:id="rId13"/>
    <p:sldId id="480" r:id="rId14"/>
    <p:sldId id="475" r:id="rId15"/>
    <p:sldId id="455" r:id="rId16"/>
    <p:sldId id="463" r:id="rId17"/>
    <p:sldId id="494" r:id="rId18"/>
    <p:sldId id="488" r:id="rId19"/>
    <p:sldId id="467" r:id="rId20"/>
    <p:sldId id="468" r:id="rId21"/>
    <p:sldId id="473" r:id="rId22"/>
    <p:sldId id="500" r:id="rId23"/>
    <p:sldId id="486" r:id="rId24"/>
    <p:sldId id="501" r:id="rId25"/>
    <p:sldId id="347" r:id="rId26"/>
    <p:sldId id="348" r:id="rId27"/>
    <p:sldId id="493" r:id="rId28"/>
    <p:sldId id="492" r:id="rId29"/>
    <p:sldId id="456" r:id="rId30"/>
    <p:sldId id="489" r:id="rId31"/>
    <p:sldId id="490" r:id="rId32"/>
    <p:sldId id="457" r:id="rId33"/>
    <p:sldId id="499" r:id="rId34"/>
    <p:sldId id="498" r:id="rId35"/>
    <p:sldId id="472" r:id="rId36"/>
    <p:sldId id="461" r:id="rId37"/>
    <p:sldId id="462" r:id="rId38"/>
    <p:sldId id="482" r:id="rId39"/>
    <p:sldId id="481" r:id="rId40"/>
    <p:sldId id="483" r:id="rId41"/>
    <p:sldId id="484"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55" autoAdjust="0"/>
    <p:restoredTop sz="94660"/>
  </p:normalViewPr>
  <p:slideViewPr>
    <p:cSldViewPr snapToGrid="0">
      <p:cViewPr varScale="1">
        <p:scale>
          <a:sx n="120" d="100"/>
          <a:sy n="120" d="100"/>
        </p:scale>
        <p:origin x="200" y="272"/>
      </p:cViewPr>
      <p:guideLst/>
    </p:cSldViewPr>
  </p:slideViewPr>
  <p:notesTextViewPr>
    <p:cViewPr>
      <p:scale>
        <a:sx n="1" d="1"/>
        <a:sy n="1" d="1"/>
      </p:scale>
      <p:origin x="0" y="0"/>
    </p:cViewPr>
  </p:notesTextViewPr>
  <p:notesViewPr>
    <p:cSldViewPr snapToGrid="0">
      <p:cViewPr varScale="1">
        <p:scale>
          <a:sx n="45" d="100"/>
          <a:sy n="45" d="100"/>
        </p:scale>
        <p:origin x="2478" y="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C5000C-28BF-D541-B737-8E6981318069}" type="datetime1">
              <a:rPr lang="en-US" smtClean="0"/>
              <a:t>11/13/19</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E66DE-DB1C-43AA-B4F1-B9CA616C3851}" type="slidenum">
              <a:rPr lang="en-GB" smtClean="0"/>
              <a:t>‹#›</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65" y="8685213"/>
            <a:ext cx="582535" cy="458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1039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72B37-A39D-4041-B2DC-C0395305EC45}" type="datetime1">
              <a:rPr lang="en-US" smtClean="0"/>
              <a:t>11/13/19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F1CD-332F-48CC-8A24-9D0A5CE7D91D}" type="slidenum">
              <a:rPr lang="en-GB" smtClean="0"/>
              <a:t>‹#›</a:t>
            </a:fld>
            <a:endParaRPr lang="en-GB"/>
          </a:p>
        </p:txBody>
      </p:sp>
    </p:spTree>
    <p:extLst>
      <p:ext uri="{BB962C8B-B14F-4D97-AF65-F5344CB8AC3E}">
        <p14:creationId xmlns:p14="http://schemas.microsoft.com/office/powerpoint/2010/main" val="80925030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09F56B76-CDEA-424B-80F1-C1997B991C88}" type="datetime1">
              <a:rPr lang="en-US" smtClean="0"/>
              <a:t>11/13/19</a:t>
            </a:fld>
            <a:endParaRPr lang="en-GB"/>
          </a:p>
        </p:txBody>
      </p:sp>
      <p:sp>
        <p:nvSpPr>
          <p:cNvPr id="5" name="Slide Number Placeholder 4"/>
          <p:cNvSpPr>
            <a:spLocks noGrp="1"/>
          </p:cNvSpPr>
          <p:nvPr>
            <p:ph type="sldNum" sz="quarter" idx="11"/>
          </p:nvPr>
        </p:nvSpPr>
        <p:spPr/>
        <p:txBody>
          <a:bodyPr/>
          <a:lstStyle/>
          <a:p>
            <a:fld id="{5033F1CD-332F-48CC-8A24-9D0A5CE7D91D}" type="slidenum">
              <a:rPr lang="en-GB" smtClean="0"/>
              <a:t>1</a:t>
            </a:fld>
            <a:endParaRPr lang="en-GB"/>
          </a:p>
        </p:txBody>
      </p:sp>
    </p:spTree>
    <p:extLst>
      <p:ext uri="{BB962C8B-B14F-4D97-AF65-F5344CB8AC3E}">
        <p14:creationId xmlns:p14="http://schemas.microsoft.com/office/powerpoint/2010/main" val="272540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E251E9-812E-4854-B6DD-3E1C329A13AA}" type="slidenum">
              <a:rPr lang="en-GB" smtClean="0"/>
              <a:t>22</a:t>
            </a:fld>
            <a:endParaRPr lang="en-GB"/>
          </a:p>
        </p:txBody>
      </p:sp>
    </p:spTree>
    <p:extLst>
      <p:ext uri="{BB962C8B-B14F-4D97-AF65-F5344CB8AC3E}">
        <p14:creationId xmlns:p14="http://schemas.microsoft.com/office/powerpoint/2010/main" val="3847426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A20667-D9FC-6F44-A24C-51A8F7FD7430}" type="datetime1">
              <a:rPr lang="en-US" smtClean="0"/>
              <a:t>11/13/19</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2F0280-8E88-F342-B14E-078BC360F587}" type="datetime1">
              <a:rPr lang="en-US" smtClean="0"/>
              <a:t>11/13/19</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3EB362-3AFD-164F-A539-596B39F20311}" type="datetime1">
              <a:rPr lang="en-US" smtClean="0"/>
              <a:t>11/13/19</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E68AB96-38F9-8246-8954-416E3E69D260}" type="datetime1">
              <a:rPr lang="en-US" smtClean="0"/>
              <a:t>11/13/19</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61025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FFCDA3F-39C6-4B49-9F06-6F6831FB3F25}" type="datetime1">
              <a:rPr lang="en-US" smtClean="0"/>
              <a:t>11/13/19</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03399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675461-8F87-1646-8FA0-449DEDBC3D8A}" type="datetime1">
              <a:rPr lang="en-US" smtClean="0"/>
              <a:t>11/13/19</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32168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7000918-1966-3A46-8AC2-7C408C006770}" type="datetime1">
              <a:rPr lang="en-US" smtClean="0"/>
              <a:t>11/13/19</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2787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FB172054-5491-3343-9B4A-AAA6C0F3E008}" type="datetime1">
              <a:rPr lang="en-US" smtClean="0"/>
              <a:t>11/13/19</a:t>
            </a:fld>
            <a:endParaRPr lang="en-GB"/>
          </a:p>
        </p:txBody>
      </p:sp>
      <p:sp>
        <p:nvSpPr>
          <p:cNvPr id="8" name="Footer Placeholder 7"/>
          <p:cNvSpPr>
            <a:spLocks noGrp="1"/>
          </p:cNvSpPr>
          <p:nvPr>
            <p:ph type="ftr" sz="quarter" idx="11"/>
          </p:nvPr>
        </p:nvSpPr>
        <p:spPr/>
        <p:txBody>
          <a:bodyPr/>
          <a:lstStyle/>
          <a:p>
            <a:r>
              <a:rPr lang="fi-FI"/>
              <a:t>NTUA G. Bakas</a:t>
            </a:r>
            <a:endParaRPr lang="en-GB"/>
          </a:p>
        </p:txBody>
      </p:sp>
      <p:sp>
        <p:nvSpPr>
          <p:cNvPr id="9" name="Slide Number Placeholder 8"/>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0587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6C73321-E283-DB45-9753-450AA8823F32}" type="datetime1">
              <a:rPr lang="en-US" smtClean="0"/>
              <a:t>11/13/19</a:t>
            </a:fld>
            <a:endParaRPr lang="en-GB"/>
          </a:p>
        </p:txBody>
      </p:sp>
      <p:sp>
        <p:nvSpPr>
          <p:cNvPr id="4" name="Footer Placeholder 3"/>
          <p:cNvSpPr>
            <a:spLocks noGrp="1"/>
          </p:cNvSpPr>
          <p:nvPr>
            <p:ph type="ftr" sz="quarter" idx="11"/>
          </p:nvPr>
        </p:nvSpPr>
        <p:spPr/>
        <p:txBody>
          <a:bodyPr/>
          <a:lstStyle/>
          <a:p>
            <a:r>
              <a:rPr lang="fi-FI"/>
              <a:t>NTUA G. Bakas</a:t>
            </a:r>
            <a:endParaRPr lang="en-GB"/>
          </a:p>
        </p:txBody>
      </p:sp>
      <p:sp>
        <p:nvSpPr>
          <p:cNvPr id="5" name="Slide Number Placeholder 4"/>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40024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76D61C-C785-A64C-BA09-98D15173F469}" type="datetime1">
              <a:rPr lang="en-US" smtClean="0"/>
              <a:t>11/13/19</a:t>
            </a:fld>
            <a:endParaRPr lang="en-GB"/>
          </a:p>
        </p:txBody>
      </p:sp>
      <p:sp>
        <p:nvSpPr>
          <p:cNvPr id="3" name="Footer Placeholder 2"/>
          <p:cNvSpPr>
            <a:spLocks noGrp="1"/>
          </p:cNvSpPr>
          <p:nvPr>
            <p:ph type="ftr" sz="quarter" idx="11"/>
          </p:nvPr>
        </p:nvSpPr>
        <p:spPr/>
        <p:txBody>
          <a:bodyPr/>
          <a:lstStyle/>
          <a:p>
            <a:r>
              <a:rPr lang="fi-FI"/>
              <a:t>NTUA G. Bakas</a:t>
            </a:r>
            <a:endParaRPr lang="en-GB"/>
          </a:p>
        </p:txBody>
      </p:sp>
      <p:sp>
        <p:nvSpPr>
          <p:cNvPr id="4" name="Slide Number Placeholder 3"/>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3663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C58C91-CE15-A042-A801-622C9B4BF38A}" type="datetime1">
              <a:rPr lang="en-US" smtClean="0"/>
              <a:t>11/13/19</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95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6" y="1289956"/>
            <a:ext cx="11185074" cy="4931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C515D8-DD7C-6D4E-9B89-C6837463DF81}" type="datetime1">
              <a:rPr lang="en-US" smtClean="0"/>
              <a:t>11/13/19</a:t>
            </a:fld>
            <a:endParaRPr lang="en-US" dirty="0"/>
          </a:p>
        </p:txBody>
      </p:sp>
      <p:sp>
        <p:nvSpPr>
          <p:cNvPr id="9" name="Footer Placeholder 8"/>
          <p:cNvSpPr>
            <a:spLocks noGrp="1"/>
          </p:cNvSpPr>
          <p:nvPr>
            <p:ph type="ftr" sz="quarter" idx="11"/>
          </p:nvPr>
        </p:nvSpPr>
        <p:spPr/>
        <p:txBody>
          <a:bodyPr/>
          <a:lstStyle/>
          <a:p>
            <a:r>
              <a:rPr lang="fi-FI"/>
              <a:t>NTUA G. Bakas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itle 10"/>
          <p:cNvSpPr>
            <a:spLocks noGrp="1"/>
          </p:cNvSpPr>
          <p:nvPr>
            <p:ph type="title"/>
          </p:nvPr>
        </p:nvSpPr>
        <p:spPr>
          <a:xfrm>
            <a:off x="489856" y="-1"/>
            <a:ext cx="8882743" cy="1289957"/>
          </a:xfrm>
        </p:spPr>
        <p:txBody>
          <a:bodyPr/>
          <a:lstStyle/>
          <a:p>
            <a:r>
              <a:rPr lang="en-US" dirty="0"/>
              <a:t>Click to edit Master 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B6185-F38E-A945-9E00-08BDE73D6334}" type="datetime1">
              <a:rPr lang="en-US" smtClean="0"/>
              <a:t>11/13/19</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96171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AD56BA8-9C79-C440-975D-5C61760CA372}" type="datetime1">
              <a:rPr lang="en-US" smtClean="0"/>
              <a:t>11/13/19</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912516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F0BE2DD-C08B-2F43-BC5C-1816D3EE8943}" type="datetime1">
              <a:rPr lang="en-US" smtClean="0"/>
              <a:t>11/13/19</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00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D89EEB-F30D-B742-A5E0-99A71EA7FBB2}" type="datetime1">
              <a:rPr lang="en-US" smtClean="0"/>
              <a:t>11/13/19</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65" y="0"/>
            <a:ext cx="9548949" cy="125504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264" y="1428330"/>
            <a:ext cx="6054635" cy="4858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7586" y="1428329"/>
            <a:ext cx="6094413" cy="4858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072F84-004A-0F46-8A53-A07B38D038B3}" type="datetime1">
              <a:rPr lang="en-US" smtClean="0"/>
              <a:t>11/13/19</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0" y="27154"/>
            <a:ext cx="9454243" cy="11485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5B91CE-099C-D448-972F-94BB6F3B06A2}" type="datetime1">
              <a:rPr lang="en-US" smtClean="0"/>
              <a:t>11/13/19</a:t>
            </a:fld>
            <a:endParaRPr lang="en-US" dirty="0"/>
          </a:p>
        </p:txBody>
      </p:sp>
      <p:sp>
        <p:nvSpPr>
          <p:cNvPr id="8" name="Footer Placeholder 7"/>
          <p:cNvSpPr>
            <a:spLocks noGrp="1"/>
          </p:cNvSpPr>
          <p:nvPr>
            <p:ph type="ftr" sz="quarter" idx="11"/>
          </p:nvPr>
        </p:nvSpPr>
        <p:spPr/>
        <p:txBody>
          <a:body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BFB744-DB85-D047-AA8F-668E08AB455D}" type="datetime1">
              <a:rPr lang="en-US" smtClean="0"/>
              <a:t>11/13/19</a:t>
            </a:fld>
            <a:endParaRPr lang="en-US" dirty="0"/>
          </a:p>
        </p:txBody>
      </p:sp>
      <p:sp>
        <p:nvSpPr>
          <p:cNvPr id="4" name="Footer Placeholder 3"/>
          <p:cNvSpPr>
            <a:spLocks noGrp="1"/>
          </p:cNvSpPr>
          <p:nvPr>
            <p:ph type="ftr" sz="quarter" idx="11"/>
          </p:nvPr>
        </p:nvSpPr>
        <p:spPr/>
        <p:txBody>
          <a:bodyPr/>
          <a:lstStyle/>
          <a:p>
            <a:r>
              <a:rPr lang="fi-FI"/>
              <a:t>NTUA G. Bakas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D315A6-5DC0-E84E-AB00-24A247E283C4}" type="datetime1">
              <a:rPr lang="en-US" smtClean="0"/>
              <a:t>11/13/19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12483" y="5366222"/>
            <a:ext cx="825539" cy="8012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87284"/>
            <a:ext cx="3200400" cy="112103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278086" y="87284"/>
            <a:ext cx="7727196" cy="6217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20586"/>
            <a:ext cx="3200400" cy="4884618"/>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5B2C85E-0BC4-974F-843F-AD5D29A55D05}" type="datetime1">
              <a:rPr lang="en-US" smtClean="0"/>
              <a:t>11/13/19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i-FI"/>
              <a:t>NTUA G. Bakas</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D4FAA3C-7902-D04E-9030-31654B9B55FE}" type="datetime1">
              <a:rPr lang="en-US" smtClean="0"/>
              <a:t>11/13/19</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895" y="32658"/>
            <a:ext cx="8161019" cy="10287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11160" y="1443930"/>
            <a:ext cx="11939326" cy="4857296"/>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1A37B40-17A6-1341-944A-945498622138}" type="datetime1">
              <a:rPr lang="en-US" smtClean="0"/>
              <a:t>11/13/19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i-FI"/>
              <a:t>NTUA G. Bakas</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flipV="1">
            <a:off x="555171" y="1273629"/>
            <a:ext cx="10657312" cy="1632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12483" y="5499984"/>
            <a:ext cx="825539" cy="8012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1388"/>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864037-941E-6841-BFA1-DD4BD6612462}" type="datetime1">
              <a:rPr lang="en-US" smtClean="0"/>
              <a:t>11/13/19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NTUA G. Bakas</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B5D5E-B83D-4048-87A4-9B83BCBFD02A}" type="slidenum">
              <a:rPr lang="en-GB" smtClean="0"/>
              <a:t>‹#›</a:t>
            </a:fld>
            <a:endParaRPr lang="en-GB"/>
          </a:p>
        </p:txBody>
      </p:sp>
    </p:spTree>
    <p:extLst>
      <p:ext uri="{BB962C8B-B14F-4D97-AF65-F5344CB8AC3E}">
        <p14:creationId xmlns:p14="http://schemas.microsoft.com/office/powerpoint/2010/main" val="3419729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1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1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7.xml"/><Relationship Id="rId4" Type="http://schemas.openxmlformats.org/officeDocument/2006/relationships/image" Target="../media/image46.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7.xml"/><Relationship Id="rId4" Type="http://schemas.openxmlformats.org/officeDocument/2006/relationships/image" Target="../media/image64.emf"/></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7.emf"/><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image" Target="../media/image69.emf"/><Relationship Id="rId1" Type="http://schemas.openxmlformats.org/officeDocument/2006/relationships/slideLayout" Target="../slideLayouts/slideLayout7.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7.xml"/><Relationship Id="rId4" Type="http://schemas.openxmlformats.org/officeDocument/2006/relationships/image" Target="../media/image77.emf"/></Relationships>
</file>

<file path=ppt/slides/_rels/slide33.xml.rels><?xml version="1.0" encoding="UTF-8" standalone="yes"?>
<Relationships xmlns="http://schemas.openxmlformats.org/package/2006/relationships"><Relationship Id="rId3" Type="http://schemas.openxmlformats.org/officeDocument/2006/relationships/image" Target="../media/image79.emf"/><Relationship Id="rId7" Type="http://schemas.openxmlformats.org/officeDocument/2006/relationships/image" Target="../media/image83.emf"/><Relationship Id="rId2" Type="http://schemas.openxmlformats.org/officeDocument/2006/relationships/image" Target="../media/image78.emf"/><Relationship Id="rId1" Type="http://schemas.openxmlformats.org/officeDocument/2006/relationships/slideLayout" Target="../slideLayouts/slideLayout7.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emf"/><Relationship Id="rId1" Type="http://schemas.openxmlformats.org/officeDocument/2006/relationships/slideLayout" Target="../slideLayouts/slideLayout7.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3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7.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37.xml.rels><?xml version="1.0" encoding="UTF-8" standalone="yes"?>
<Relationships xmlns="http://schemas.openxmlformats.org/package/2006/relationships"><Relationship Id="rId3" Type="http://schemas.openxmlformats.org/officeDocument/2006/relationships/image" Target="../media/image96.emf"/><Relationship Id="rId7" Type="http://schemas.openxmlformats.org/officeDocument/2006/relationships/image" Target="../media/image100.emf"/><Relationship Id="rId2" Type="http://schemas.openxmlformats.org/officeDocument/2006/relationships/image" Target="../media/image95.emf"/><Relationship Id="rId1" Type="http://schemas.openxmlformats.org/officeDocument/2006/relationships/slideLayout" Target="../slideLayouts/slideLayout7.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s>
</file>

<file path=ppt/slides/_rels/slide3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7.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03.emf"/></Relationships>
</file>

<file path=ppt/slides/_rels/slide39.xml.rels><?xml version="1.0" encoding="UTF-8" standalone="yes"?>
<Relationships xmlns="http://schemas.openxmlformats.org/package/2006/relationships"><Relationship Id="rId3" Type="http://schemas.openxmlformats.org/officeDocument/2006/relationships/image" Target="../media/image107.emf"/><Relationship Id="rId7" Type="http://schemas.openxmlformats.org/officeDocument/2006/relationships/image" Target="../media/image111.emf"/><Relationship Id="rId2" Type="http://schemas.openxmlformats.org/officeDocument/2006/relationships/image" Target="../media/image106.emf"/><Relationship Id="rId1" Type="http://schemas.openxmlformats.org/officeDocument/2006/relationships/slideLayout" Target="../slideLayouts/slideLayout7.xml"/><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em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7.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05114"/>
            <a:ext cx="10058400" cy="3023886"/>
          </a:xfrm>
        </p:spPr>
        <p:txBody>
          <a:bodyPr anchor="t">
            <a:noAutofit/>
          </a:bodyPr>
          <a:lstStyle/>
          <a:p>
            <a:pPr algn="ctr"/>
            <a:r>
              <a:rPr lang="en-US" sz="4400" dirty="0"/>
              <a:t>Measurement of differential production cross section for high-</a:t>
            </a:r>
            <a:r>
              <a:rPr lang="en-US" sz="4400" dirty="0" err="1"/>
              <a:t>pT</a:t>
            </a:r>
            <a:r>
              <a:rPr lang="en-US" sz="4400" dirty="0"/>
              <a:t> top quarks in the all hadronic channel </a:t>
            </a:r>
            <a:br>
              <a:rPr lang="en-US" sz="4400" dirty="0"/>
            </a:br>
            <a:br>
              <a:rPr lang="en-US" sz="4400" dirty="0"/>
            </a:br>
            <a:r>
              <a:rPr lang="en-US" sz="4400" dirty="0"/>
              <a:t>Top </a:t>
            </a:r>
            <a:r>
              <a:rPr lang="en-US" sz="4400" dirty="0" err="1"/>
              <a:t>ttX</a:t>
            </a:r>
            <a:r>
              <a:rPr lang="en-US" sz="4400" dirty="0"/>
              <a:t> meeting</a:t>
            </a:r>
            <a:endParaRPr lang="en-GB"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9" y="4589506"/>
            <a:ext cx="1083373" cy="1020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93" y="4589506"/>
            <a:ext cx="1048465" cy="1048465"/>
          </a:xfrm>
          <a:prstGeom prst="rect">
            <a:avLst/>
          </a:prstGeom>
        </p:spPr>
      </p:pic>
      <p:sp>
        <p:nvSpPr>
          <p:cNvPr id="3" name="TextBox 2"/>
          <p:cNvSpPr txBox="1"/>
          <p:nvPr/>
        </p:nvSpPr>
        <p:spPr>
          <a:xfrm>
            <a:off x="1240971" y="3985114"/>
            <a:ext cx="9914709" cy="369332"/>
          </a:xfrm>
          <a:prstGeom prst="rect">
            <a:avLst/>
          </a:prstGeom>
          <a:noFill/>
        </p:spPr>
        <p:txBody>
          <a:bodyPr wrap="square" rtlCol="0">
            <a:spAutoFit/>
          </a:bodyPr>
          <a:lstStyle/>
          <a:p>
            <a:pPr algn="ctr"/>
            <a:r>
              <a:rPr lang="en-US" u="sng" dirty="0"/>
              <a:t>G. </a:t>
            </a:r>
            <a:r>
              <a:rPr lang="en-US" u="sng" dirty="0" err="1"/>
              <a:t>Bakas</a:t>
            </a:r>
            <a:r>
              <a:rPr lang="en-US" dirty="0"/>
              <a:t>, K. </a:t>
            </a:r>
            <a:r>
              <a:rPr lang="en-US" dirty="0" err="1"/>
              <a:t>Kousouris</a:t>
            </a:r>
            <a:r>
              <a:rPr lang="en-US" dirty="0"/>
              <a:t>, I. </a:t>
            </a:r>
            <a:r>
              <a:rPr lang="en-US" dirty="0" err="1"/>
              <a:t>Papakrivopoulos</a:t>
            </a:r>
            <a:r>
              <a:rPr lang="en-US" dirty="0"/>
              <a:t>, G. </a:t>
            </a:r>
            <a:r>
              <a:rPr lang="en-US" dirty="0" err="1"/>
              <a:t>Tsipolitis</a:t>
            </a:r>
            <a:endParaRPr lang="en-US" dirty="0"/>
          </a:p>
        </p:txBody>
      </p:sp>
    </p:spTree>
    <p:extLst>
      <p:ext uri="{BB962C8B-B14F-4D97-AF65-F5344CB8AC3E}">
        <p14:creationId xmlns:p14="http://schemas.microsoft.com/office/powerpoint/2010/main" val="237678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QCD Closure Tests </a:t>
            </a:r>
            <a:r>
              <a:rPr lang="el-GR" sz="2800" u="sng" dirty="0"/>
              <a:t>’</a:t>
            </a:r>
            <a:r>
              <a:rPr lang="en-US" sz="2800" u="sng" dirty="0"/>
              <a:t>16</a:t>
            </a:r>
            <a:r>
              <a:rPr lang="el-GR" sz="2800" u="sng" dirty="0"/>
              <a:t>, ‘17, ’18 </a:t>
            </a:r>
            <a:r>
              <a:rPr lang="en-US" sz="2800" u="sng" dirty="0"/>
              <a:t>jetPt0</a:t>
            </a:r>
          </a:p>
          <a:p>
            <a:endParaRPr lang="en-US" sz="2800" u="sng" dirty="0"/>
          </a:p>
          <a:p>
            <a:endParaRPr lang="en-US" sz="2800" u="sng" dirty="0"/>
          </a:p>
        </p:txBody>
      </p:sp>
      <p:sp>
        <p:nvSpPr>
          <p:cNvPr id="14" name="TextBox 13"/>
          <p:cNvSpPr txBox="1"/>
          <p:nvPr/>
        </p:nvSpPr>
        <p:spPr>
          <a:xfrm>
            <a:off x="1499616" y="832104"/>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5" name="TextBox 14"/>
          <p:cNvSpPr txBox="1"/>
          <p:nvPr/>
        </p:nvSpPr>
        <p:spPr>
          <a:xfrm>
            <a:off x="5335977" y="832104"/>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6" name="TextBox 15"/>
          <p:cNvSpPr txBox="1"/>
          <p:nvPr/>
        </p:nvSpPr>
        <p:spPr>
          <a:xfrm>
            <a:off x="9375920" y="832104"/>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18" name="Picture 17">
            <a:extLst>
              <a:ext uri="{FF2B5EF4-FFF2-40B4-BE49-F238E27FC236}">
                <a16:creationId xmlns:a16="http://schemas.microsoft.com/office/drawing/2014/main" id="{F083A01C-6BBE-FA49-98D3-60E37D17A973}"/>
              </a:ext>
            </a:extLst>
          </p:cNvPr>
          <p:cNvPicPr>
            <a:picLocks noChangeAspect="1"/>
          </p:cNvPicPr>
          <p:nvPr/>
        </p:nvPicPr>
        <p:blipFill>
          <a:blip r:embed="rId2"/>
          <a:stretch>
            <a:fillRect/>
          </a:stretch>
        </p:blipFill>
        <p:spPr>
          <a:xfrm>
            <a:off x="4008954" y="1468970"/>
            <a:ext cx="3989070" cy="3280410"/>
          </a:xfrm>
          <a:prstGeom prst="rect">
            <a:avLst/>
          </a:prstGeom>
        </p:spPr>
      </p:pic>
      <p:pic>
        <p:nvPicPr>
          <p:cNvPr id="19" name="Picture 18">
            <a:extLst>
              <a:ext uri="{FF2B5EF4-FFF2-40B4-BE49-F238E27FC236}">
                <a16:creationId xmlns:a16="http://schemas.microsoft.com/office/drawing/2014/main" id="{C6A11016-6F4F-7F4F-A3DE-3F59F96B9537}"/>
              </a:ext>
            </a:extLst>
          </p:cNvPr>
          <p:cNvPicPr>
            <a:picLocks noChangeAspect="1"/>
          </p:cNvPicPr>
          <p:nvPr/>
        </p:nvPicPr>
        <p:blipFill>
          <a:blip r:embed="rId3"/>
          <a:stretch>
            <a:fillRect/>
          </a:stretch>
        </p:blipFill>
        <p:spPr>
          <a:xfrm>
            <a:off x="8134812" y="1468970"/>
            <a:ext cx="3989070" cy="3280410"/>
          </a:xfrm>
          <a:prstGeom prst="rect">
            <a:avLst/>
          </a:prstGeom>
        </p:spPr>
      </p:pic>
      <p:pic>
        <p:nvPicPr>
          <p:cNvPr id="4" name="Picture 3">
            <a:extLst>
              <a:ext uri="{FF2B5EF4-FFF2-40B4-BE49-F238E27FC236}">
                <a16:creationId xmlns:a16="http://schemas.microsoft.com/office/drawing/2014/main" id="{2D5BEB2A-2E29-DB4E-BC76-3A1AC8161AFF}"/>
              </a:ext>
            </a:extLst>
          </p:cNvPr>
          <p:cNvPicPr>
            <a:picLocks noChangeAspect="1"/>
          </p:cNvPicPr>
          <p:nvPr/>
        </p:nvPicPr>
        <p:blipFill>
          <a:blip r:embed="rId4"/>
          <a:stretch>
            <a:fillRect/>
          </a:stretch>
        </p:blipFill>
        <p:spPr>
          <a:xfrm>
            <a:off x="19884" y="1468970"/>
            <a:ext cx="3989070" cy="3280410"/>
          </a:xfrm>
          <a:prstGeom prst="rect">
            <a:avLst/>
          </a:prstGeom>
        </p:spPr>
      </p:pic>
      <p:sp>
        <p:nvSpPr>
          <p:cNvPr id="2" name="Slide Number Placeholder 1">
            <a:extLst>
              <a:ext uri="{FF2B5EF4-FFF2-40B4-BE49-F238E27FC236}">
                <a16:creationId xmlns:a16="http://schemas.microsoft.com/office/drawing/2014/main" id="{7267E1E9-5865-5D49-804F-2CAD1E139F8D}"/>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Tree>
    <p:extLst>
      <p:ext uri="{BB962C8B-B14F-4D97-AF65-F5344CB8AC3E}">
        <p14:creationId xmlns:p14="http://schemas.microsoft.com/office/powerpoint/2010/main" val="3250763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QCD Closure Tests </a:t>
            </a:r>
            <a:r>
              <a:rPr lang="el-GR" sz="2800" u="sng" dirty="0"/>
              <a:t>’</a:t>
            </a:r>
            <a:r>
              <a:rPr lang="en-US" sz="2800" u="sng" dirty="0"/>
              <a:t>16</a:t>
            </a:r>
            <a:r>
              <a:rPr lang="el-GR" sz="2800" u="sng" dirty="0"/>
              <a:t>, ‘17, ’18 χ </a:t>
            </a:r>
            <a:endParaRPr lang="en-US" sz="2800" u="sng" dirty="0"/>
          </a:p>
          <a:p>
            <a:endParaRPr lang="en-US" sz="2800" u="sng" dirty="0"/>
          </a:p>
          <a:p>
            <a:endParaRPr lang="en-US" sz="2800" u="sng" dirty="0"/>
          </a:p>
        </p:txBody>
      </p:sp>
      <p:sp>
        <p:nvSpPr>
          <p:cNvPr id="14" name="TextBox 13"/>
          <p:cNvSpPr txBox="1"/>
          <p:nvPr/>
        </p:nvSpPr>
        <p:spPr>
          <a:xfrm>
            <a:off x="1542480" y="1017847"/>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5" name="TextBox 14"/>
          <p:cNvSpPr txBox="1"/>
          <p:nvPr/>
        </p:nvSpPr>
        <p:spPr>
          <a:xfrm>
            <a:off x="5378841" y="1017847"/>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6" name="TextBox 15"/>
          <p:cNvSpPr txBox="1"/>
          <p:nvPr/>
        </p:nvSpPr>
        <p:spPr>
          <a:xfrm>
            <a:off x="9418784" y="101784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8" name="Picture 7">
            <a:extLst>
              <a:ext uri="{FF2B5EF4-FFF2-40B4-BE49-F238E27FC236}">
                <a16:creationId xmlns:a16="http://schemas.microsoft.com/office/drawing/2014/main" id="{3F95FC3A-F9EF-034E-B6A3-6D90A9D0CA90}"/>
              </a:ext>
            </a:extLst>
          </p:cNvPr>
          <p:cNvPicPr>
            <a:picLocks noChangeAspect="1"/>
          </p:cNvPicPr>
          <p:nvPr/>
        </p:nvPicPr>
        <p:blipFill>
          <a:blip r:embed="rId2"/>
          <a:stretch>
            <a:fillRect/>
          </a:stretch>
        </p:blipFill>
        <p:spPr>
          <a:xfrm rot="5400000">
            <a:off x="368300" y="1340739"/>
            <a:ext cx="3439922" cy="4176522"/>
          </a:xfrm>
          <a:prstGeom prst="rect">
            <a:avLst/>
          </a:prstGeom>
        </p:spPr>
      </p:pic>
      <p:pic>
        <p:nvPicPr>
          <p:cNvPr id="10" name="Picture 9">
            <a:extLst>
              <a:ext uri="{FF2B5EF4-FFF2-40B4-BE49-F238E27FC236}">
                <a16:creationId xmlns:a16="http://schemas.microsoft.com/office/drawing/2014/main" id="{1E62F9CA-5F01-974D-921D-721446480FEA}"/>
              </a:ext>
            </a:extLst>
          </p:cNvPr>
          <p:cNvPicPr>
            <a:picLocks noChangeAspect="1"/>
          </p:cNvPicPr>
          <p:nvPr/>
        </p:nvPicPr>
        <p:blipFill>
          <a:blip r:embed="rId3"/>
          <a:stretch>
            <a:fillRect/>
          </a:stretch>
        </p:blipFill>
        <p:spPr>
          <a:xfrm rot="5400000">
            <a:off x="4326392" y="1340739"/>
            <a:ext cx="3439922" cy="4176522"/>
          </a:xfrm>
          <a:prstGeom prst="rect">
            <a:avLst/>
          </a:prstGeom>
        </p:spPr>
      </p:pic>
      <p:pic>
        <p:nvPicPr>
          <p:cNvPr id="12" name="Picture 11">
            <a:extLst>
              <a:ext uri="{FF2B5EF4-FFF2-40B4-BE49-F238E27FC236}">
                <a16:creationId xmlns:a16="http://schemas.microsoft.com/office/drawing/2014/main" id="{AE170227-CD0F-DD46-A60D-FE79B182FCBC}"/>
              </a:ext>
            </a:extLst>
          </p:cNvPr>
          <p:cNvPicPr>
            <a:picLocks noChangeAspect="1"/>
          </p:cNvPicPr>
          <p:nvPr/>
        </p:nvPicPr>
        <p:blipFill>
          <a:blip r:embed="rId4"/>
          <a:stretch>
            <a:fillRect/>
          </a:stretch>
        </p:blipFill>
        <p:spPr>
          <a:xfrm rot="5400000">
            <a:off x="8362061" y="1340739"/>
            <a:ext cx="3439922" cy="4176522"/>
          </a:xfrm>
          <a:prstGeom prst="rect">
            <a:avLst/>
          </a:prstGeom>
        </p:spPr>
      </p:pic>
      <p:sp>
        <p:nvSpPr>
          <p:cNvPr id="2" name="Slide Number Placeholder 1">
            <a:extLst>
              <a:ext uri="{FF2B5EF4-FFF2-40B4-BE49-F238E27FC236}">
                <a16:creationId xmlns:a16="http://schemas.microsoft.com/office/drawing/2014/main" id="{34FF7C22-C425-8648-9317-02BCE0FC6DB7}"/>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Tree>
    <p:extLst>
      <p:ext uri="{BB962C8B-B14F-4D97-AF65-F5344CB8AC3E}">
        <p14:creationId xmlns:p14="http://schemas.microsoft.com/office/powerpoint/2010/main" val="3479470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1AF2917-5F44-DC49-8400-74704A40EF13}"/>
              </a:ext>
            </a:extLst>
          </p:cNvPr>
          <p:cNvPicPr>
            <a:picLocks noChangeAspect="1"/>
          </p:cNvPicPr>
          <p:nvPr/>
        </p:nvPicPr>
        <p:blipFill>
          <a:blip r:embed="rId2"/>
          <a:stretch>
            <a:fillRect/>
          </a:stretch>
        </p:blipFill>
        <p:spPr>
          <a:xfrm rot="5400000">
            <a:off x="8367614" y="1340738"/>
            <a:ext cx="3439922" cy="4176522"/>
          </a:xfrm>
          <a:prstGeom prst="rect">
            <a:avLst/>
          </a:prstGeom>
        </p:spPr>
      </p:pic>
      <p:pic>
        <p:nvPicPr>
          <p:cNvPr id="13" name="Picture 12">
            <a:extLst>
              <a:ext uri="{FF2B5EF4-FFF2-40B4-BE49-F238E27FC236}">
                <a16:creationId xmlns:a16="http://schemas.microsoft.com/office/drawing/2014/main" id="{761DE91E-05B4-0B42-84B1-7F530B1D7A64}"/>
              </a:ext>
            </a:extLst>
          </p:cNvPr>
          <p:cNvPicPr>
            <a:picLocks noChangeAspect="1"/>
          </p:cNvPicPr>
          <p:nvPr/>
        </p:nvPicPr>
        <p:blipFill>
          <a:blip r:embed="rId3"/>
          <a:stretch>
            <a:fillRect/>
          </a:stretch>
        </p:blipFill>
        <p:spPr>
          <a:xfrm rot="5400000">
            <a:off x="4312537" y="1340739"/>
            <a:ext cx="3439922" cy="4176522"/>
          </a:xfrm>
          <a:prstGeom prst="rect">
            <a:avLst/>
          </a:prstGeom>
        </p:spPr>
      </p:pic>
      <p:pic>
        <p:nvPicPr>
          <p:cNvPr id="4" name="Picture 3">
            <a:extLst>
              <a:ext uri="{FF2B5EF4-FFF2-40B4-BE49-F238E27FC236}">
                <a16:creationId xmlns:a16="http://schemas.microsoft.com/office/drawing/2014/main" id="{63347F0C-357B-F643-819F-9DB1F3D78E0C}"/>
              </a:ext>
            </a:extLst>
          </p:cNvPr>
          <p:cNvPicPr>
            <a:picLocks noChangeAspect="1"/>
          </p:cNvPicPr>
          <p:nvPr/>
        </p:nvPicPr>
        <p:blipFill>
          <a:blip r:embed="rId4"/>
          <a:stretch>
            <a:fillRect/>
          </a:stretch>
        </p:blipFill>
        <p:spPr>
          <a:xfrm rot="5400000">
            <a:off x="368300" y="1340739"/>
            <a:ext cx="3439922" cy="4176522"/>
          </a:xfrm>
          <a:prstGeom prst="rect">
            <a:avLst/>
          </a:prstGeom>
        </p:spPr>
      </p:pic>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QCD Closure Tests </a:t>
            </a:r>
            <a:r>
              <a:rPr lang="el-GR" sz="2800" u="sng" dirty="0"/>
              <a:t>’</a:t>
            </a:r>
            <a:r>
              <a:rPr lang="en-US" sz="2800" u="sng" dirty="0"/>
              <a:t>16</a:t>
            </a:r>
            <a:r>
              <a:rPr lang="el-GR" sz="2800" u="sng" dirty="0"/>
              <a:t>, ‘17, ’18 </a:t>
            </a:r>
            <a:r>
              <a:rPr lang="en-US" sz="2800" u="sng" dirty="0"/>
              <a:t>|cos(</a:t>
            </a:r>
            <a:r>
              <a:rPr lang="el-GR" sz="2800" u="sng" dirty="0"/>
              <a:t>θ*</a:t>
            </a:r>
            <a:r>
              <a:rPr lang="en-US" sz="2800" u="sng" dirty="0"/>
              <a:t>)|</a:t>
            </a:r>
            <a:r>
              <a:rPr lang="el-GR" sz="2800" u="sng" dirty="0"/>
              <a:t> </a:t>
            </a:r>
            <a:endParaRPr lang="en-US" sz="2800" u="sng" dirty="0"/>
          </a:p>
          <a:p>
            <a:endParaRPr lang="en-US" sz="2800" u="sng" dirty="0"/>
          </a:p>
          <a:p>
            <a:endParaRPr lang="en-US" sz="2800" u="sng" dirty="0"/>
          </a:p>
        </p:txBody>
      </p:sp>
      <p:sp>
        <p:nvSpPr>
          <p:cNvPr id="10" name="TextBox 9">
            <a:extLst>
              <a:ext uri="{FF2B5EF4-FFF2-40B4-BE49-F238E27FC236}">
                <a16:creationId xmlns:a16="http://schemas.microsoft.com/office/drawing/2014/main" id="{5E278FB7-4971-814C-807D-E07F9652B8A5}"/>
              </a:ext>
            </a:extLst>
          </p:cNvPr>
          <p:cNvSpPr txBox="1"/>
          <p:nvPr/>
        </p:nvSpPr>
        <p:spPr>
          <a:xfrm>
            <a:off x="1542480" y="1017847"/>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1" name="TextBox 10">
            <a:extLst>
              <a:ext uri="{FF2B5EF4-FFF2-40B4-BE49-F238E27FC236}">
                <a16:creationId xmlns:a16="http://schemas.microsoft.com/office/drawing/2014/main" id="{F4C32A25-A5DE-3B4D-9E76-7C7F4113B642}"/>
              </a:ext>
            </a:extLst>
          </p:cNvPr>
          <p:cNvSpPr txBox="1"/>
          <p:nvPr/>
        </p:nvSpPr>
        <p:spPr>
          <a:xfrm>
            <a:off x="5378841" y="1017847"/>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2" name="TextBox 11">
            <a:extLst>
              <a:ext uri="{FF2B5EF4-FFF2-40B4-BE49-F238E27FC236}">
                <a16:creationId xmlns:a16="http://schemas.microsoft.com/office/drawing/2014/main" id="{F8578D04-0A08-6449-BD22-6C80421F21BD}"/>
              </a:ext>
            </a:extLst>
          </p:cNvPr>
          <p:cNvSpPr txBox="1"/>
          <p:nvPr/>
        </p:nvSpPr>
        <p:spPr>
          <a:xfrm>
            <a:off x="9418784" y="101784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
        <p:nvSpPr>
          <p:cNvPr id="2" name="Slide Number Placeholder 1">
            <a:extLst>
              <a:ext uri="{FF2B5EF4-FFF2-40B4-BE49-F238E27FC236}">
                <a16:creationId xmlns:a16="http://schemas.microsoft.com/office/drawing/2014/main" id="{E90D61C3-1468-A543-A5EA-4E20A2304627}"/>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Tree>
    <p:extLst>
      <p:ext uri="{BB962C8B-B14F-4D97-AF65-F5344CB8AC3E}">
        <p14:creationId xmlns:p14="http://schemas.microsoft.com/office/powerpoint/2010/main" val="3901017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CR Contamination ’16,’17,’18 jetPt0</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5291"/>
            <a:ext cx="4188524" cy="34384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227" y="1375291"/>
            <a:ext cx="4188524" cy="343843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3476" y="1375291"/>
            <a:ext cx="4188524" cy="3438430"/>
          </a:xfrm>
          <a:prstGeom prst="rect">
            <a:avLst/>
          </a:prstGeom>
        </p:spPr>
      </p:pic>
      <p:sp>
        <p:nvSpPr>
          <p:cNvPr id="11" name="TextBox 10"/>
          <p:cNvSpPr txBox="1"/>
          <p:nvPr/>
        </p:nvSpPr>
        <p:spPr>
          <a:xfrm>
            <a:off x="1499616" y="832104"/>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2" name="TextBox 11"/>
          <p:cNvSpPr txBox="1"/>
          <p:nvPr/>
        </p:nvSpPr>
        <p:spPr>
          <a:xfrm>
            <a:off x="5335977" y="832104"/>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3" name="TextBox 12"/>
          <p:cNvSpPr txBox="1"/>
          <p:nvPr/>
        </p:nvSpPr>
        <p:spPr>
          <a:xfrm>
            <a:off x="9375920" y="832104"/>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
        <p:nvSpPr>
          <p:cNvPr id="14" name="Rectangle 13"/>
          <p:cNvSpPr/>
          <p:nvPr/>
        </p:nvSpPr>
        <p:spPr>
          <a:xfrm>
            <a:off x="7011579" y="243583"/>
            <a:ext cx="2313992" cy="632367"/>
          </a:xfrm>
          <a:prstGeom prst="rect">
            <a:avLst/>
          </a:prstGeom>
          <a:solidFill>
            <a:schemeClr val="bg1">
              <a:alpha val="9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Straight Connector 14"/>
          <p:cNvCxnSpPr/>
          <p:nvPr/>
        </p:nvCxnSpPr>
        <p:spPr>
          <a:xfrm>
            <a:off x="7086223" y="373205"/>
            <a:ext cx="5691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093998" y="777532"/>
            <a:ext cx="569168"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63165" y="243584"/>
            <a:ext cx="1691648" cy="246221"/>
          </a:xfrm>
          <a:prstGeom prst="rect">
            <a:avLst/>
          </a:prstGeom>
          <a:noFill/>
        </p:spPr>
        <p:txBody>
          <a:bodyPr wrap="square" rtlCol="0">
            <a:spAutoFit/>
          </a:bodyPr>
          <a:lstStyle/>
          <a:p>
            <a:r>
              <a:rPr lang="en-US" sz="1000" dirty="0"/>
              <a:t>Control Region QCD sample</a:t>
            </a:r>
            <a:endParaRPr lang="en-GB" sz="1000" dirty="0"/>
          </a:p>
        </p:txBody>
      </p:sp>
      <p:sp>
        <p:nvSpPr>
          <p:cNvPr id="18" name="TextBox 17"/>
          <p:cNvSpPr txBox="1"/>
          <p:nvPr/>
        </p:nvSpPr>
        <p:spPr>
          <a:xfrm>
            <a:off x="7663166" y="629729"/>
            <a:ext cx="1576872" cy="246221"/>
          </a:xfrm>
          <a:prstGeom prst="rect">
            <a:avLst/>
          </a:prstGeom>
          <a:noFill/>
        </p:spPr>
        <p:txBody>
          <a:bodyPr wrap="square" rtlCol="0">
            <a:spAutoFit/>
          </a:bodyPr>
          <a:lstStyle/>
          <a:p>
            <a:r>
              <a:rPr lang="en-US" sz="1000" dirty="0"/>
              <a:t>Control Region TT sample</a:t>
            </a:r>
            <a:endParaRPr lang="en-GB" sz="1000" dirty="0"/>
          </a:p>
        </p:txBody>
      </p:sp>
      <p:sp>
        <p:nvSpPr>
          <p:cNvPr id="2" name="Slide Number Placeholder 1">
            <a:extLst>
              <a:ext uri="{FF2B5EF4-FFF2-40B4-BE49-F238E27FC236}">
                <a16:creationId xmlns:a16="http://schemas.microsoft.com/office/drawing/2014/main" id="{9D442599-70D8-9142-B1FF-2981CEB1819A}"/>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Tree>
    <p:extLst>
      <p:ext uri="{BB962C8B-B14F-4D97-AF65-F5344CB8AC3E}">
        <p14:creationId xmlns:p14="http://schemas.microsoft.com/office/powerpoint/2010/main" val="254139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CR Contamination ’16,’17,’18 </a:t>
            </a:r>
            <a:r>
              <a:rPr lang="el-GR" sz="2800" u="sng" dirty="0"/>
              <a:t>χ</a:t>
            </a:r>
            <a:endParaRPr lang="en-US" sz="2800" u="sng" dirty="0"/>
          </a:p>
        </p:txBody>
      </p:sp>
      <p:sp>
        <p:nvSpPr>
          <p:cNvPr id="13" name="Rectangle 12"/>
          <p:cNvSpPr/>
          <p:nvPr/>
        </p:nvSpPr>
        <p:spPr>
          <a:xfrm>
            <a:off x="7011579" y="243583"/>
            <a:ext cx="2313992" cy="632367"/>
          </a:xfrm>
          <a:prstGeom prst="rect">
            <a:avLst/>
          </a:prstGeom>
          <a:solidFill>
            <a:schemeClr val="bg1">
              <a:alpha val="9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Straight Connector 13"/>
          <p:cNvCxnSpPr/>
          <p:nvPr/>
        </p:nvCxnSpPr>
        <p:spPr>
          <a:xfrm>
            <a:off x="7086223" y="373205"/>
            <a:ext cx="5691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093998" y="777532"/>
            <a:ext cx="569168"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663165" y="243584"/>
            <a:ext cx="1691648" cy="246221"/>
          </a:xfrm>
          <a:prstGeom prst="rect">
            <a:avLst/>
          </a:prstGeom>
          <a:noFill/>
        </p:spPr>
        <p:txBody>
          <a:bodyPr wrap="square" rtlCol="0">
            <a:spAutoFit/>
          </a:bodyPr>
          <a:lstStyle/>
          <a:p>
            <a:r>
              <a:rPr lang="en-US" sz="1000" dirty="0"/>
              <a:t>Control Region QCD sample</a:t>
            </a:r>
            <a:endParaRPr lang="en-GB" sz="1000" dirty="0"/>
          </a:p>
        </p:txBody>
      </p:sp>
      <p:sp>
        <p:nvSpPr>
          <p:cNvPr id="17" name="TextBox 16"/>
          <p:cNvSpPr txBox="1"/>
          <p:nvPr/>
        </p:nvSpPr>
        <p:spPr>
          <a:xfrm>
            <a:off x="7663166" y="629729"/>
            <a:ext cx="1576872" cy="246221"/>
          </a:xfrm>
          <a:prstGeom prst="rect">
            <a:avLst/>
          </a:prstGeom>
          <a:noFill/>
        </p:spPr>
        <p:txBody>
          <a:bodyPr wrap="square" rtlCol="0">
            <a:spAutoFit/>
          </a:bodyPr>
          <a:lstStyle/>
          <a:p>
            <a:r>
              <a:rPr lang="en-US" sz="1000" dirty="0"/>
              <a:t>Control Region TT sample</a:t>
            </a:r>
            <a:endParaRPr lang="en-GB" sz="1000" dirty="0"/>
          </a:p>
        </p:txBody>
      </p:sp>
      <p:sp>
        <p:nvSpPr>
          <p:cNvPr id="18" name="TextBox 17">
            <a:extLst>
              <a:ext uri="{FF2B5EF4-FFF2-40B4-BE49-F238E27FC236}">
                <a16:creationId xmlns:a16="http://schemas.microsoft.com/office/drawing/2014/main" id="{393DEF9D-8FA6-6E4E-BD96-6AFEA0CAAD20}"/>
              </a:ext>
            </a:extLst>
          </p:cNvPr>
          <p:cNvSpPr txBox="1"/>
          <p:nvPr/>
        </p:nvSpPr>
        <p:spPr>
          <a:xfrm>
            <a:off x="1456752" y="1117862"/>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9" name="TextBox 18">
            <a:extLst>
              <a:ext uri="{FF2B5EF4-FFF2-40B4-BE49-F238E27FC236}">
                <a16:creationId xmlns:a16="http://schemas.microsoft.com/office/drawing/2014/main" id="{49B8BA1F-5FCB-764E-8E9A-55127FB42886}"/>
              </a:ext>
            </a:extLst>
          </p:cNvPr>
          <p:cNvSpPr txBox="1"/>
          <p:nvPr/>
        </p:nvSpPr>
        <p:spPr>
          <a:xfrm>
            <a:off x="5293113" y="1117862"/>
            <a:ext cx="1335024" cy="369332"/>
          </a:xfrm>
          <a:prstGeom prst="rect">
            <a:avLst/>
          </a:prstGeom>
          <a:noFill/>
        </p:spPr>
        <p:txBody>
          <a:bodyPr wrap="square" rtlCol="0">
            <a:spAutoFit/>
          </a:bodyPr>
          <a:lstStyle/>
          <a:p>
            <a:pPr algn="ctr"/>
            <a:r>
              <a:rPr lang="en-US" dirty="0">
                <a:solidFill>
                  <a:srgbClr val="FF0000"/>
                </a:solidFill>
              </a:rPr>
              <a:t>2017</a:t>
            </a:r>
          </a:p>
        </p:txBody>
      </p:sp>
      <p:sp>
        <p:nvSpPr>
          <p:cNvPr id="20" name="TextBox 19">
            <a:extLst>
              <a:ext uri="{FF2B5EF4-FFF2-40B4-BE49-F238E27FC236}">
                <a16:creationId xmlns:a16="http://schemas.microsoft.com/office/drawing/2014/main" id="{C56DFCD4-0719-E243-AB04-F56974328729}"/>
              </a:ext>
            </a:extLst>
          </p:cNvPr>
          <p:cNvSpPr txBox="1"/>
          <p:nvPr/>
        </p:nvSpPr>
        <p:spPr>
          <a:xfrm>
            <a:off x="9333056" y="1117862"/>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25" name="Picture 24">
            <a:extLst>
              <a:ext uri="{FF2B5EF4-FFF2-40B4-BE49-F238E27FC236}">
                <a16:creationId xmlns:a16="http://schemas.microsoft.com/office/drawing/2014/main" id="{5A784098-9D2C-354F-8BE9-ABEC9D496DD0}"/>
              </a:ext>
            </a:extLst>
          </p:cNvPr>
          <p:cNvPicPr>
            <a:picLocks noChangeAspect="1"/>
          </p:cNvPicPr>
          <p:nvPr/>
        </p:nvPicPr>
        <p:blipFill>
          <a:blip r:embed="rId2"/>
          <a:stretch>
            <a:fillRect/>
          </a:stretch>
        </p:blipFill>
        <p:spPr>
          <a:xfrm rot="5400000">
            <a:off x="368300" y="1340739"/>
            <a:ext cx="3439922" cy="4176522"/>
          </a:xfrm>
          <a:prstGeom prst="rect">
            <a:avLst/>
          </a:prstGeom>
        </p:spPr>
      </p:pic>
      <p:pic>
        <p:nvPicPr>
          <p:cNvPr id="27" name="Picture 26">
            <a:extLst>
              <a:ext uri="{FF2B5EF4-FFF2-40B4-BE49-F238E27FC236}">
                <a16:creationId xmlns:a16="http://schemas.microsoft.com/office/drawing/2014/main" id="{12B0F6DC-8DE1-D24C-A922-29B0517B157F}"/>
              </a:ext>
            </a:extLst>
          </p:cNvPr>
          <p:cNvPicPr>
            <a:picLocks noChangeAspect="1"/>
          </p:cNvPicPr>
          <p:nvPr/>
        </p:nvPicPr>
        <p:blipFill>
          <a:blip r:embed="rId3"/>
          <a:stretch>
            <a:fillRect/>
          </a:stretch>
        </p:blipFill>
        <p:spPr>
          <a:xfrm rot="5400000">
            <a:off x="4283528" y="1340739"/>
            <a:ext cx="3439922" cy="4176522"/>
          </a:xfrm>
          <a:prstGeom prst="rect">
            <a:avLst/>
          </a:prstGeom>
        </p:spPr>
      </p:pic>
      <p:pic>
        <p:nvPicPr>
          <p:cNvPr id="29" name="Picture 28">
            <a:extLst>
              <a:ext uri="{FF2B5EF4-FFF2-40B4-BE49-F238E27FC236}">
                <a16:creationId xmlns:a16="http://schemas.microsoft.com/office/drawing/2014/main" id="{81A4E16C-E334-F047-BC45-D3248734E6BB}"/>
              </a:ext>
            </a:extLst>
          </p:cNvPr>
          <p:cNvPicPr>
            <a:picLocks noChangeAspect="1"/>
          </p:cNvPicPr>
          <p:nvPr/>
        </p:nvPicPr>
        <p:blipFill>
          <a:blip r:embed="rId4"/>
          <a:stretch>
            <a:fillRect/>
          </a:stretch>
        </p:blipFill>
        <p:spPr>
          <a:xfrm rot="5400000">
            <a:off x="8366335" y="1340739"/>
            <a:ext cx="3439922" cy="4176522"/>
          </a:xfrm>
          <a:prstGeom prst="rect">
            <a:avLst/>
          </a:prstGeom>
        </p:spPr>
      </p:pic>
      <p:sp>
        <p:nvSpPr>
          <p:cNvPr id="2" name="Slide Number Placeholder 1">
            <a:extLst>
              <a:ext uri="{FF2B5EF4-FFF2-40B4-BE49-F238E27FC236}">
                <a16:creationId xmlns:a16="http://schemas.microsoft.com/office/drawing/2014/main" id="{F9C6052C-6BE1-D244-846C-6896ADF7EB3F}"/>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615973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CR Contamination ’16,’17,’18 </a:t>
            </a:r>
            <a:r>
              <a:rPr lang="el-GR" sz="2800" u="sng"/>
              <a:t>|</a:t>
            </a:r>
            <a:r>
              <a:rPr lang="en-US" sz="2800" u="sng"/>
              <a:t>cos</a:t>
            </a:r>
            <a:r>
              <a:rPr lang="en-US" sz="2800" u="sng" dirty="0"/>
              <a:t>(</a:t>
            </a:r>
            <a:r>
              <a:rPr lang="el-GR" sz="2800" u="sng" dirty="0"/>
              <a:t>θ*)|</a:t>
            </a:r>
            <a:endParaRPr lang="en-US" sz="2800" u="sng" dirty="0"/>
          </a:p>
        </p:txBody>
      </p:sp>
      <p:sp>
        <p:nvSpPr>
          <p:cNvPr id="24" name="Rectangle 23"/>
          <p:cNvSpPr/>
          <p:nvPr/>
        </p:nvSpPr>
        <p:spPr>
          <a:xfrm>
            <a:off x="7023542" y="291011"/>
            <a:ext cx="2313992" cy="632367"/>
          </a:xfrm>
          <a:prstGeom prst="rect">
            <a:avLst/>
          </a:prstGeom>
          <a:solidFill>
            <a:schemeClr val="bg1">
              <a:alpha val="9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5" name="Straight Connector 24"/>
          <p:cNvCxnSpPr/>
          <p:nvPr/>
        </p:nvCxnSpPr>
        <p:spPr>
          <a:xfrm>
            <a:off x="7098186" y="420633"/>
            <a:ext cx="5691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105961" y="824960"/>
            <a:ext cx="569168"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675128" y="291012"/>
            <a:ext cx="1691648" cy="246221"/>
          </a:xfrm>
          <a:prstGeom prst="rect">
            <a:avLst/>
          </a:prstGeom>
          <a:noFill/>
        </p:spPr>
        <p:txBody>
          <a:bodyPr wrap="square" rtlCol="0">
            <a:spAutoFit/>
          </a:bodyPr>
          <a:lstStyle/>
          <a:p>
            <a:r>
              <a:rPr lang="en-US" sz="1000" dirty="0"/>
              <a:t>Control Region QCD sample</a:t>
            </a:r>
            <a:endParaRPr lang="en-GB" sz="1000" dirty="0"/>
          </a:p>
        </p:txBody>
      </p:sp>
      <p:sp>
        <p:nvSpPr>
          <p:cNvPr id="28" name="TextBox 27"/>
          <p:cNvSpPr txBox="1"/>
          <p:nvPr/>
        </p:nvSpPr>
        <p:spPr>
          <a:xfrm>
            <a:off x="7675129" y="677157"/>
            <a:ext cx="1576872" cy="246221"/>
          </a:xfrm>
          <a:prstGeom prst="rect">
            <a:avLst/>
          </a:prstGeom>
          <a:noFill/>
        </p:spPr>
        <p:txBody>
          <a:bodyPr wrap="square" rtlCol="0">
            <a:spAutoFit/>
          </a:bodyPr>
          <a:lstStyle/>
          <a:p>
            <a:r>
              <a:rPr lang="en-US" sz="1000" dirty="0"/>
              <a:t>Control Region TT sample</a:t>
            </a:r>
            <a:endParaRPr lang="en-GB" sz="1000" dirty="0"/>
          </a:p>
        </p:txBody>
      </p:sp>
      <p:sp>
        <p:nvSpPr>
          <p:cNvPr id="15" name="TextBox 14">
            <a:extLst>
              <a:ext uri="{FF2B5EF4-FFF2-40B4-BE49-F238E27FC236}">
                <a16:creationId xmlns:a16="http://schemas.microsoft.com/office/drawing/2014/main" id="{E6B07445-A831-F748-BA9D-C9C0B2A490FC}"/>
              </a:ext>
            </a:extLst>
          </p:cNvPr>
          <p:cNvSpPr txBox="1"/>
          <p:nvPr/>
        </p:nvSpPr>
        <p:spPr>
          <a:xfrm>
            <a:off x="1542480" y="1017847"/>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6" name="TextBox 15">
            <a:extLst>
              <a:ext uri="{FF2B5EF4-FFF2-40B4-BE49-F238E27FC236}">
                <a16:creationId xmlns:a16="http://schemas.microsoft.com/office/drawing/2014/main" id="{DA51CFF4-E80D-4141-8E55-F42A33819AE2}"/>
              </a:ext>
            </a:extLst>
          </p:cNvPr>
          <p:cNvSpPr txBox="1"/>
          <p:nvPr/>
        </p:nvSpPr>
        <p:spPr>
          <a:xfrm>
            <a:off x="5378841" y="1017847"/>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7" name="TextBox 16">
            <a:extLst>
              <a:ext uri="{FF2B5EF4-FFF2-40B4-BE49-F238E27FC236}">
                <a16:creationId xmlns:a16="http://schemas.microsoft.com/office/drawing/2014/main" id="{46466EB0-1028-C441-B686-CC548FA6FC3B}"/>
              </a:ext>
            </a:extLst>
          </p:cNvPr>
          <p:cNvSpPr txBox="1"/>
          <p:nvPr/>
        </p:nvSpPr>
        <p:spPr>
          <a:xfrm>
            <a:off x="9418784" y="101784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4" name="Picture 3">
            <a:extLst>
              <a:ext uri="{FF2B5EF4-FFF2-40B4-BE49-F238E27FC236}">
                <a16:creationId xmlns:a16="http://schemas.microsoft.com/office/drawing/2014/main" id="{A65E5A4C-8029-9F4F-9A97-5CE661B1A157}"/>
              </a:ext>
            </a:extLst>
          </p:cNvPr>
          <p:cNvPicPr>
            <a:picLocks noChangeAspect="1"/>
          </p:cNvPicPr>
          <p:nvPr/>
        </p:nvPicPr>
        <p:blipFill>
          <a:blip r:embed="rId2"/>
          <a:stretch>
            <a:fillRect/>
          </a:stretch>
        </p:blipFill>
        <p:spPr>
          <a:xfrm rot="5400000">
            <a:off x="368300" y="1340739"/>
            <a:ext cx="3439922" cy="4176522"/>
          </a:xfrm>
          <a:prstGeom prst="rect">
            <a:avLst/>
          </a:prstGeom>
        </p:spPr>
      </p:pic>
      <p:pic>
        <p:nvPicPr>
          <p:cNvPr id="13" name="Picture 12">
            <a:extLst>
              <a:ext uri="{FF2B5EF4-FFF2-40B4-BE49-F238E27FC236}">
                <a16:creationId xmlns:a16="http://schemas.microsoft.com/office/drawing/2014/main" id="{A7A1EA92-7888-2744-AE31-798568155273}"/>
              </a:ext>
            </a:extLst>
          </p:cNvPr>
          <p:cNvPicPr>
            <a:picLocks noChangeAspect="1"/>
          </p:cNvPicPr>
          <p:nvPr/>
        </p:nvPicPr>
        <p:blipFill>
          <a:blip r:embed="rId3"/>
          <a:stretch>
            <a:fillRect/>
          </a:stretch>
        </p:blipFill>
        <p:spPr>
          <a:xfrm rot="5400000">
            <a:off x="4363998" y="1340739"/>
            <a:ext cx="3439922" cy="4176522"/>
          </a:xfrm>
          <a:prstGeom prst="rect">
            <a:avLst/>
          </a:prstGeom>
        </p:spPr>
      </p:pic>
      <p:pic>
        <p:nvPicPr>
          <p:cNvPr id="18" name="Picture 17">
            <a:extLst>
              <a:ext uri="{FF2B5EF4-FFF2-40B4-BE49-F238E27FC236}">
                <a16:creationId xmlns:a16="http://schemas.microsoft.com/office/drawing/2014/main" id="{24474D83-16EB-A846-B11D-6E535B65990A}"/>
              </a:ext>
            </a:extLst>
          </p:cNvPr>
          <p:cNvPicPr>
            <a:picLocks noChangeAspect="1"/>
          </p:cNvPicPr>
          <p:nvPr/>
        </p:nvPicPr>
        <p:blipFill>
          <a:blip r:embed="rId4"/>
          <a:stretch>
            <a:fillRect/>
          </a:stretch>
        </p:blipFill>
        <p:spPr>
          <a:xfrm rot="5400000">
            <a:off x="8373551" y="1340739"/>
            <a:ext cx="3439922" cy="4176522"/>
          </a:xfrm>
          <a:prstGeom prst="rect">
            <a:avLst/>
          </a:prstGeom>
        </p:spPr>
      </p:pic>
      <p:sp>
        <p:nvSpPr>
          <p:cNvPr id="2" name="Slide Number Placeholder 1">
            <a:extLst>
              <a:ext uri="{FF2B5EF4-FFF2-40B4-BE49-F238E27FC236}">
                <a16:creationId xmlns:a16="http://schemas.microsoft.com/office/drawing/2014/main" id="{BE06966C-5868-8240-AB1B-C2DE0748719F}"/>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Tree>
    <p:extLst>
      <p:ext uri="{BB962C8B-B14F-4D97-AF65-F5344CB8AC3E}">
        <p14:creationId xmlns:p14="http://schemas.microsoft.com/office/powerpoint/2010/main" val="4009927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Signal Extraction</a:t>
            </a:r>
          </a:p>
        </p:txBody>
      </p:sp>
      <mc:AlternateContent xmlns:mc="http://schemas.openxmlformats.org/markup-compatibility/2006" xmlns:a14="http://schemas.microsoft.com/office/drawing/2010/main">
        <mc:Choice Requires="a14">
          <p:sp>
            <p:nvSpPr>
              <p:cNvPr id="14" name="TextBox 13"/>
              <p:cNvSpPr txBox="1"/>
              <p:nvPr/>
            </p:nvSpPr>
            <p:spPr>
              <a:xfrm>
                <a:off x="329133" y="1597031"/>
                <a:ext cx="11533733" cy="855875"/>
              </a:xfrm>
              <a:prstGeom prst="rect">
                <a:avLst/>
              </a:prstGeom>
              <a:noFill/>
            </p:spPr>
            <p:txBody>
              <a:bodyPr wrap="square" rtlCol="0">
                <a:spAutoFit/>
              </a:bodyPr>
              <a:lstStyle/>
              <a:p>
                <a:endParaRPr lang="en-US" sz="2000" b="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sym typeface="Wingdings" pitchFamily="2" charset="2"/>
                        </a:rPr>
                        <m:t>𝑆</m:t>
                      </m:r>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𝐷</m:t>
                      </m:r>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𝐶</m:t>
                          </m:r>
                        </m:e>
                        <m:sub>
                          <m:r>
                            <a:rPr lang="en-US" sz="2200" b="0" i="1" smtClean="0">
                              <a:latin typeface="Cambria Math" panose="02040503050406030204" pitchFamily="18" charset="0"/>
                              <a:sym typeface="Wingdings" pitchFamily="2" charset="2"/>
                            </a:rPr>
                            <m:t>𝑏𝑘𝑔</m:t>
                          </m:r>
                        </m:sub>
                        <m:sup>
                          <m:r>
                            <a:rPr lang="en-US" sz="2200" b="0" i="1" smtClean="0">
                              <a:latin typeface="Cambria Math" panose="02040503050406030204" pitchFamily="18" charset="0"/>
                              <a:sym typeface="Wingdings" pitchFamily="2" charset="2"/>
                            </a:rPr>
                            <m:t>𝑦𝑖𝑒𝑙𝑑</m:t>
                          </m:r>
                        </m:sup>
                      </m:sSubSup>
                      <m:sSubSup>
                        <m:sSubSupPr>
                          <m:ctrlPr>
                            <a:rPr lang="en-US" sz="2200" b="0" i="1" smtClean="0">
                              <a:solidFill>
                                <a:srgbClr val="FF0000"/>
                              </a:solidFill>
                              <a:latin typeface="Cambria Math" panose="02040503050406030204" pitchFamily="18" charset="0"/>
                              <a:sym typeface="Wingdings" pitchFamily="2" charset="2"/>
                            </a:rPr>
                          </m:ctrlPr>
                        </m:sSubSupPr>
                        <m:e>
                          <m:r>
                            <a:rPr lang="en-US" sz="2200" b="0" i="1" smtClean="0">
                              <a:solidFill>
                                <a:srgbClr val="FF0000"/>
                              </a:solidFill>
                              <a:latin typeface="Cambria Math" panose="02040503050406030204" pitchFamily="18" charset="0"/>
                              <a:sym typeface="Wingdings" pitchFamily="2" charset="2"/>
                            </a:rPr>
                            <m:t>𝑁</m:t>
                          </m:r>
                        </m:e>
                        <m:sub>
                          <m:r>
                            <a:rPr lang="en-US" sz="2200" b="0" i="1" smtClean="0">
                              <a:solidFill>
                                <a:srgbClr val="FF0000"/>
                              </a:solidFill>
                              <a:latin typeface="Cambria Math" panose="02040503050406030204" pitchFamily="18" charset="0"/>
                              <a:sym typeface="Wingdings" pitchFamily="2" charset="2"/>
                            </a:rPr>
                            <m:t>𝑄𝐶𝐷</m:t>
                          </m:r>
                        </m:sub>
                        <m:sup>
                          <m:r>
                            <a:rPr lang="en-US" sz="2200" b="0" i="1" smtClean="0">
                              <a:solidFill>
                                <a:srgbClr val="FF0000"/>
                              </a:solidFill>
                              <a:latin typeface="Cambria Math" panose="02040503050406030204" pitchFamily="18" charset="0"/>
                              <a:sym typeface="Wingdings" pitchFamily="2" charset="2"/>
                            </a:rPr>
                            <m:t>𝑓𝑖𝑡</m:t>
                          </m:r>
                        </m:sup>
                      </m:sSubSup>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𝐶</m:t>
                          </m:r>
                        </m:e>
                        <m:sub>
                          <m:r>
                            <a:rPr lang="en-US" sz="2200" b="0" i="1" smtClean="0">
                              <a:latin typeface="Cambria Math" panose="02040503050406030204" pitchFamily="18" charset="0"/>
                              <a:sym typeface="Wingdings" pitchFamily="2" charset="2"/>
                            </a:rPr>
                            <m:t>𝑄𝐶𝐷</m:t>
                          </m:r>
                        </m:sub>
                        <m:sup>
                          <m:r>
                            <a:rPr lang="en-US" sz="2200" b="0" i="1" smtClean="0">
                              <a:latin typeface="Cambria Math" panose="02040503050406030204" pitchFamily="18" charset="0"/>
                              <a:sym typeface="Wingdings" pitchFamily="2" charset="2"/>
                            </a:rPr>
                            <m:t>𝑠h𝑎𝑝𝑒</m:t>
                          </m:r>
                        </m:sup>
                      </m:sSubSup>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𝑄</m:t>
                      </m:r>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𝐵</m:t>
                      </m:r>
                      <m:r>
                        <a:rPr lang="en-US" sz="2200" b="0" i="1" smtClean="0">
                          <a:latin typeface="Cambria Math" panose="02040503050406030204" pitchFamily="18" charset="0"/>
                          <a:sym typeface="Wingdings" pitchFamily="2" charset="2"/>
                        </a:rPr>
                        <m:t>(</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r>
                        <a:rPr lang="en-US" sz="2200" b="0" i="1" smtClean="0">
                          <a:latin typeface="Cambria Math" panose="02040503050406030204" pitchFamily="18" charset="0"/>
                          <a:sym typeface="Wingdings" pitchFamily="2" charset="2"/>
                        </a:rPr>
                        <m:t>) </m:t>
                      </m:r>
                    </m:oMath>
                  </m:oMathPara>
                </a14:m>
                <a:endParaRPr lang="en-GB" sz="2200" dirty="0">
                  <a:sym typeface="Wingdings" pitchFamily="2" charset="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33" y="1597031"/>
                <a:ext cx="11533733" cy="855875"/>
              </a:xfrm>
              <a:prstGeom prst="rect">
                <a:avLst/>
              </a:prstGeom>
              <a:blipFill>
                <a:blip r:embed="rId2"/>
                <a:stretch>
                  <a:fillRect b="-2941"/>
                </a:stretch>
              </a:blipFill>
            </p:spPr>
            <p:txBody>
              <a:bodyPr/>
              <a:lstStyle/>
              <a:p>
                <a:r>
                  <a:rPr lang="en-US">
                    <a:noFill/>
                  </a:rPr>
                  <a:t> </a:t>
                </a:r>
              </a:p>
            </p:txBody>
          </p:sp>
        </mc:Fallback>
      </mc:AlternateContent>
      <p:sp>
        <p:nvSpPr>
          <p:cNvPr id="2" name="Rounded Rectangular Callout 1">
            <a:extLst>
              <a:ext uri="{FF2B5EF4-FFF2-40B4-BE49-F238E27FC236}">
                <a16:creationId xmlns:a16="http://schemas.microsoft.com/office/drawing/2014/main" id="{55A20EE4-7FE0-0F4C-88A5-4E77E6EE68F5}"/>
              </a:ext>
            </a:extLst>
          </p:cNvPr>
          <p:cNvSpPr/>
          <p:nvPr/>
        </p:nvSpPr>
        <p:spPr>
          <a:xfrm>
            <a:off x="1051994" y="2716653"/>
            <a:ext cx="1604306" cy="422545"/>
          </a:xfrm>
          <a:prstGeom prst="wedgeRoundRectCallout">
            <a:avLst>
              <a:gd name="adj1" fmla="val 19795"/>
              <a:gd name="adj2" fmla="val -100119"/>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E4F269-8625-C54B-B322-11C7524BD793}"/>
              </a:ext>
            </a:extLst>
          </p:cNvPr>
          <p:cNvSpPr txBox="1"/>
          <p:nvPr/>
        </p:nvSpPr>
        <p:spPr>
          <a:xfrm>
            <a:off x="1154060" y="2743260"/>
            <a:ext cx="1400175" cy="369332"/>
          </a:xfrm>
          <a:prstGeom prst="rect">
            <a:avLst/>
          </a:prstGeom>
          <a:noFill/>
        </p:spPr>
        <p:txBody>
          <a:bodyPr wrap="square" rtlCol="0">
            <a:spAutoFit/>
          </a:bodyPr>
          <a:lstStyle/>
          <a:p>
            <a:r>
              <a:rPr lang="en-US" dirty="0"/>
              <a:t>Fiducial Yield</a:t>
            </a:r>
          </a:p>
        </p:txBody>
      </p:sp>
      <p:sp>
        <p:nvSpPr>
          <p:cNvPr id="8" name="Rounded Rectangular Callout 7">
            <a:extLst>
              <a:ext uri="{FF2B5EF4-FFF2-40B4-BE49-F238E27FC236}">
                <a16:creationId xmlns:a16="http://schemas.microsoft.com/office/drawing/2014/main" id="{99F790F8-6164-0F46-809E-FFD3DB32B56B}"/>
              </a:ext>
            </a:extLst>
          </p:cNvPr>
          <p:cNvSpPr/>
          <p:nvPr/>
        </p:nvSpPr>
        <p:spPr>
          <a:xfrm>
            <a:off x="3686185" y="789879"/>
            <a:ext cx="1604306" cy="800662"/>
          </a:xfrm>
          <a:prstGeom prst="wedgeRoundRectCallout">
            <a:avLst>
              <a:gd name="adj1" fmla="val -46107"/>
              <a:gd name="adj2" fmla="val 96467"/>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96AAC34-0BB2-4545-B933-DF6D127C0485}"/>
              </a:ext>
            </a:extLst>
          </p:cNvPr>
          <p:cNvSpPr txBox="1"/>
          <p:nvPr/>
        </p:nvSpPr>
        <p:spPr>
          <a:xfrm>
            <a:off x="3731101" y="877036"/>
            <a:ext cx="1604306" cy="646331"/>
          </a:xfrm>
          <a:prstGeom prst="rect">
            <a:avLst/>
          </a:prstGeom>
          <a:noFill/>
        </p:spPr>
        <p:txBody>
          <a:bodyPr wrap="square" rtlCol="0">
            <a:spAutoFit/>
          </a:bodyPr>
          <a:lstStyle/>
          <a:p>
            <a:r>
              <a:rPr lang="en-US" dirty="0"/>
              <a:t>Measured </a:t>
            </a:r>
            <a:r>
              <a:rPr lang="en-US" dirty="0" err="1"/>
              <a:t>dist</a:t>
            </a:r>
            <a:r>
              <a:rPr lang="en-US" dirty="0"/>
              <a:t> from data</a:t>
            </a:r>
          </a:p>
        </p:txBody>
      </p:sp>
      <p:sp>
        <p:nvSpPr>
          <p:cNvPr id="10" name="Rounded Rectangular Callout 9">
            <a:extLst>
              <a:ext uri="{FF2B5EF4-FFF2-40B4-BE49-F238E27FC236}">
                <a16:creationId xmlns:a16="http://schemas.microsoft.com/office/drawing/2014/main" id="{285E285B-47A2-024A-AEE9-FBC0B77E4D0D}"/>
              </a:ext>
            </a:extLst>
          </p:cNvPr>
          <p:cNvSpPr/>
          <p:nvPr/>
        </p:nvSpPr>
        <p:spPr>
          <a:xfrm>
            <a:off x="3731101" y="2586299"/>
            <a:ext cx="1604306" cy="800662"/>
          </a:xfrm>
          <a:prstGeom prst="wedgeRoundRectCallout">
            <a:avLst>
              <a:gd name="adj1" fmla="val 29591"/>
              <a:gd name="adj2" fmla="val -67703"/>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AEFA3B-B670-E241-826F-6A38E5CD6100}"/>
              </a:ext>
            </a:extLst>
          </p:cNvPr>
          <p:cNvSpPr txBox="1"/>
          <p:nvPr/>
        </p:nvSpPr>
        <p:spPr>
          <a:xfrm>
            <a:off x="3731101" y="2702941"/>
            <a:ext cx="1604306" cy="646331"/>
          </a:xfrm>
          <a:prstGeom prst="rect">
            <a:avLst/>
          </a:prstGeom>
          <a:noFill/>
        </p:spPr>
        <p:txBody>
          <a:bodyPr wrap="square" rtlCol="0">
            <a:spAutoFit/>
          </a:bodyPr>
          <a:lstStyle/>
          <a:p>
            <a:r>
              <a:rPr lang="en-US" dirty="0"/>
              <a:t>Transfer factor from SR</a:t>
            </a:r>
            <a:r>
              <a:rPr lang="en-US" baseline="-25000" dirty="0"/>
              <a:t>A </a:t>
            </a:r>
            <a:r>
              <a:rPr lang="en-US" dirty="0"/>
              <a:t>to SR</a:t>
            </a:r>
          </a:p>
        </p:txBody>
      </p:sp>
      <p:sp>
        <p:nvSpPr>
          <p:cNvPr id="12" name="Rounded Rectangular Callout 11">
            <a:extLst>
              <a:ext uri="{FF2B5EF4-FFF2-40B4-BE49-F238E27FC236}">
                <a16:creationId xmlns:a16="http://schemas.microsoft.com/office/drawing/2014/main" id="{EB27AB4F-2EFC-D746-841A-CB591E172344}"/>
              </a:ext>
            </a:extLst>
          </p:cNvPr>
          <p:cNvSpPr/>
          <p:nvPr/>
        </p:nvSpPr>
        <p:spPr>
          <a:xfrm>
            <a:off x="5528618" y="642924"/>
            <a:ext cx="1800869" cy="954107"/>
          </a:xfrm>
          <a:prstGeom prst="wedgeRoundRectCallout">
            <a:avLst>
              <a:gd name="adj1" fmla="val -39030"/>
              <a:gd name="adj2" fmla="val 82416"/>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D9FF885-3539-C64E-A125-23EB7D051E53}"/>
              </a:ext>
            </a:extLst>
          </p:cNvPr>
          <p:cNvSpPr txBox="1"/>
          <p:nvPr/>
        </p:nvSpPr>
        <p:spPr>
          <a:xfrm>
            <a:off x="5626899" y="654049"/>
            <a:ext cx="1604306" cy="923330"/>
          </a:xfrm>
          <a:prstGeom prst="rect">
            <a:avLst/>
          </a:prstGeom>
          <a:noFill/>
        </p:spPr>
        <p:txBody>
          <a:bodyPr wrap="square" rtlCol="0">
            <a:spAutoFit/>
          </a:bodyPr>
          <a:lstStyle/>
          <a:p>
            <a:r>
              <a:rPr lang="en-US" dirty="0">
                <a:solidFill>
                  <a:srgbClr val="FF0000"/>
                </a:solidFill>
              </a:rPr>
              <a:t>Fitted number of QCD events in SR</a:t>
            </a:r>
            <a:r>
              <a:rPr lang="en-US" baseline="-25000" dirty="0">
                <a:solidFill>
                  <a:srgbClr val="FF0000"/>
                </a:solidFill>
              </a:rPr>
              <a:t>A</a:t>
            </a:r>
            <a:endParaRPr lang="en-US" dirty="0">
              <a:solidFill>
                <a:srgbClr val="FF0000"/>
              </a:solidFill>
            </a:endParaRPr>
          </a:p>
        </p:txBody>
      </p:sp>
      <p:sp>
        <p:nvSpPr>
          <p:cNvPr id="15" name="Rounded Rectangular Callout 14">
            <a:extLst>
              <a:ext uri="{FF2B5EF4-FFF2-40B4-BE49-F238E27FC236}">
                <a16:creationId xmlns:a16="http://schemas.microsoft.com/office/drawing/2014/main" id="{7ABE8104-3C4B-3940-9E31-B3D7DDA750BB}"/>
              </a:ext>
            </a:extLst>
          </p:cNvPr>
          <p:cNvSpPr/>
          <p:nvPr/>
        </p:nvSpPr>
        <p:spPr>
          <a:xfrm>
            <a:off x="5918391" y="2648592"/>
            <a:ext cx="1697751" cy="734765"/>
          </a:xfrm>
          <a:prstGeom prst="wedgeRoundRectCallout">
            <a:avLst>
              <a:gd name="adj1" fmla="val -22953"/>
              <a:gd name="adj2" fmla="val -65919"/>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2AFE36C-6B5F-A14B-B5E7-EB084E1B6782}"/>
              </a:ext>
            </a:extLst>
          </p:cNvPr>
          <p:cNvSpPr txBox="1"/>
          <p:nvPr/>
        </p:nvSpPr>
        <p:spPr>
          <a:xfrm>
            <a:off x="5914787" y="2719069"/>
            <a:ext cx="1825070" cy="646331"/>
          </a:xfrm>
          <a:prstGeom prst="rect">
            <a:avLst/>
          </a:prstGeom>
          <a:noFill/>
        </p:spPr>
        <p:txBody>
          <a:bodyPr wrap="square" rtlCol="0">
            <a:spAutoFit/>
          </a:bodyPr>
          <a:lstStyle/>
          <a:p>
            <a:r>
              <a:rPr lang="en-US" dirty="0"/>
              <a:t>QCD shape correction factor </a:t>
            </a:r>
          </a:p>
        </p:txBody>
      </p:sp>
      <p:sp>
        <p:nvSpPr>
          <p:cNvPr id="17" name="Rounded Rectangular Callout 16">
            <a:extLst>
              <a:ext uri="{FF2B5EF4-FFF2-40B4-BE49-F238E27FC236}">
                <a16:creationId xmlns:a16="http://schemas.microsoft.com/office/drawing/2014/main" id="{F8954084-5444-044F-BC58-526A88E9F269}"/>
              </a:ext>
            </a:extLst>
          </p:cNvPr>
          <p:cNvSpPr/>
          <p:nvPr/>
        </p:nvSpPr>
        <p:spPr>
          <a:xfrm>
            <a:off x="7524778" y="858119"/>
            <a:ext cx="1844512" cy="756233"/>
          </a:xfrm>
          <a:prstGeom prst="wedgeRoundRectCallout">
            <a:avLst>
              <a:gd name="adj1" fmla="val -30926"/>
              <a:gd name="adj2" fmla="val 91324"/>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5EAEB2E-E3BA-1543-8175-87D28C53026B}"/>
              </a:ext>
            </a:extLst>
          </p:cNvPr>
          <p:cNvSpPr txBox="1"/>
          <p:nvPr/>
        </p:nvSpPr>
        <p:spPr>
          <a:xfrm>
            <a:off x="7522698" y="892378"/>
            <a:ext cx="1799597" cy="646331"/>
          </a:xfrm>
          <a:prstGeom prst="rect">
            <a:avLst/>
          </a:prstGeom>
          <a:noFill/>
        </p:spPr>
        <p:txBody>
          <a:bodyPr wrap="square" rtlCol="0">
            <a:spAutoFit/>
          </a:bodyPr>
          <a:lstStyle/>
          <a:p>
            <a:r>
              <a:rPr lang="en-US" dirty="0"/>
              <a:t>QCD shape taken from Data (CR)</a:t>
            </a:r>
          </a:p>
        </p:txBody>
      </p:sp>
      <p:sp>
        <p:nvSpPr>
          <p:cNvPr id="19" name="Rounded Rectangular Callout 18">
            <a:extLst>
              <a:ext uri="{FF2B5EF4-FFF2-40B4-BE49-F238E27FC236}">
                <a16:creationId xmlns:a16="http://schemas.microsoft.com/office/drawing/2014/main" id="{7A3C28E5-6EAE-4740-A989-3C8E340FC0AB}"/>
              </a:ext>
            </a:extLst>
          </p:cNvPr>
          <p:cNvSpPr/>
          <p:nvPr/>
        </p:nvSpPr>
        <p:spPr>
          <a:xfrm>
            <a:off x="8380400" y="2518967"/>
            <a:ext cx="2462009" cy="846433"/>
          </a:xfrm>
          <a:prstGeom prst="wedgeRoundRectCallout">
            <a:avLst>
              <a:gd name="adj1" fmla="val -21172"/>
              <a:gd name="adj2" fmla="val -73056"/>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8210C70-8588-A249-A6BD-AA008E664C41}"/>
              </a:ext>
            </a:extLst>
          </p:cNvPr>
          <p:cNvSpPr txBox="1"/>
          <p:nvPr/>
        </p:nvSpPr>
        <p:spPr>
          <a:xfrm>
            <a:off x="8447034" y="2648592"/>
            <a:ext cx="2462008" cy="646331"/>
          </a:xfrm>
          <a:prstGeom prst="rect">
            <a:avLst/>
          </a:prstGeom>
          <a:noFill/>
        </p:spPr>
        <p:txBody>
          <a:bodyPr wrap="square" rtlCol="0">
            <a:spAutoFit/>
          </a:bodyPr>
          <a:lstStyle/>
          <a:p>
            <a:r>
              <a:rPr lang="en-US" dirty="0"/>
              <a:t>Subdominant </a:t>
            </a:r>
            <a:r>
              <a:rPr lang="en-US" dirty="0" err="1"/>
              <a:t>bkg</a:t>
            </a:r>
            <a:r>
              <a:rPr lang="en-US" dirty="0"/>
              <a:t> shape and contribution (MC)</a:t>
            </a:r>
          </a:p>
        </p:txBody>
      </p:sp>
      <p:sp>
        <p:nvSpPr>
          <p:cNvPr id="6" name="TextBox 5">
            <a:extLst>
              <a:ext uri="{FF2B5EF4-FFF2-40B4-BE49-F238E27FC236}">
                <a16:creationId xmlns:a16="http://schemas.microsoft.com/office/drawing/2014/main" id="{1DDE6F7F-FC19-F840-A70E-C84BA99E0247}"/>
              </a:ext>
            </a:extLst>
          </p:cNvPr>
          <p:cNvSpPr txBox="1"/>
          <p:nvPr/>
        </p:nvSpPr>
        <p:spPr>
          <a:xfrm>
            <a:off x="111965" y="3815432"/>
            <a:ext cx="11783048"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Where </a:t>
            </a:r>
            <a:r>
              <a:rPr lang="en-US" dirty="0" err="1"/>
              <a:t>x</a:t>
            </a:r>
            <a:r>
              <a:rPr lang="en-US" baseline="-25000" dirty="0" err="1"/>
              <a:t>reco</a:t>
            </a:r>
            <a:r>
              <a:rPr lang="en-US" dirty="0"/>
              <a:t> is the respected variable of interest (ttbar </a:t>
            </a:r>
            <a:r>
              <a:rPr lang="en-US" dirty="0" err="1"/>
              <a:t>mass,pt</a:t>
            </a:r>
            <a:r>
              <a:rPr lang="en-US" dirty="0"/>
              <a:t>, rapidity, leading and </a:t>
            </a:r>
            <a:r>
              <a:rPr lang="en-US" dirty="0" err="1"/>
              <a:t>subleading</a:t>
            </a:r>
            <a:r>
              <a:rPr lang="en-US" dirty="0"/>
              <a:t> </a:t>
            </a:r>
            <a:r>
              <a:rPr lang="en-US" dirty="0" err="1"/>
              <a:t>jetPt</a:t>
            </a:r>
            <a:r>
              <a:rPr lang="en-US" dirty="0"/>
              <a:t> and |</a:t>
            </a:r>
            <a:r>
              <a:rPr lang="en-US" dirty="0" err="1"/>
              <a:t>jetY</a:t>
            </a:r>
            <a:r>
              <a:rPr lang="en-US" dirty="0"/>
              <a:t>|)</a:t>
            </a:r>
          </a:p>
        </p:txBody>
      </p:sp>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
        <p:nvSpPr>
          <p:cNvPr id="21" name="TextBox 20">
            <a:extLst>
              <a:ext uri="{FF2B5EF4-FFF2-40B4-BE49-F238E27FC236}">
                <a16:creationId xmlns:a16="http://schemas.microsoft.com/office/drawing/2014/main" id="{F88C5BE2-2FE8-0740-8551-FE2BC1E51FA1}"/>
              </a:ext>
            </a:extLst>
          </p:cNvPr>
          <p:cNvSpPr txBox="1"/>
          <p:nvPr/>
        </p:nvSpPr>
        <p:spPr>
          <a:xfrm>
            <a:off x="111965" y="4401756"/>
            <a:ext cx="11651945"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We deploy a simultaneous fit in 3 regions (0,1,2 </a:t>
            </a:r>
            <a:r>
              <a:rPr lang="en-US" dirty="0" err="1">
                <a:latin typeface="Calibri" panose="020F0502020204030204" pitchFamily="34" charset="0"/>
                <a:cs typeface="Calibri" panose="020F0502020204030204" pitchFamily="34" charset="0"/>
                <a:sym typeface="Wingdings" pitchFamily="2" charset="2"/>
              </a:rPr>
              <a:t>btag</a:t>
            </a:r>
            <a:r>
              <a:rPr lang="en-US" dirty="0">
                <a:latin typeface="Calibri" panose="020F0502020204030204" pitchFamily="34" charset="0"/>
                <a:cs typeface="Calibri" panose="020F0502020204030204" pitchFamily="34" charset="0"/>
                <a:sym typeface="Wingdings" pitchFamily="2" charset="2"/>
              </a:rPr>
              <a:t>) because we do not have a pure Control Region. </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Our data CR is ttbar contaminated</a:t>
            </a:r>
            <a:endParaRPr 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451C2D0-1C2C-9E46-8463-EC46B36BBDD3}"/>
                  </a:ext>
                </a:extLst>
              </p:cNvPr>
              <p:cNvSpPr/>
              <p:nvPr/>
            </p:nvSpPr>
            <p:spPr>
              <a:xfrm>
                <a:off x="111965" y="5082218"/>
                <a:ext cx="11651945" cy="47448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 </m:t>
                          </m:r>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i="1">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r>
                        <a:rPr lang="en-US" i="1">
                          <a:latin typeface="Cambria Math" panose="02040503050406030204" pitchFamily="18" charset="0"/>
                          <a:sym typeface="Wingdings" pitchFamily="2" charset="2"/>
                        </a:rPr>
                        <m:t> </m:t>
                      </m:r>
                    </m:oMath>
                  </m:oMathPara>
                </a14:m>
                <a:endParaRPr lang="en-GB" dirty="0">
                  <a:sym typeface="Wingdings" pitchFamily="2" charset="2"/>
                </a:endParaRPr>
              </a:p>
            </p:txBody>
          </p:sp>
        </mc:Choice>
        <mc:Fallback xmlns="">
          <p:sp>
            <p:nvSpPr>
              <p:cNvPr id="23" name="Rectangle 22">
                <a:extLst>
                  <a:ext uri="{FF2B5EF4-FFF2-40B4-BE49-F238E27FC236}">
                    <a16:creationId xmlns:a16="http://schemas.microsoft.com/office/drawing/2014/main" id="{0451C2D0-1C2C-9E46-8463-EC46B36BBDD3}"/>
                  </a:ext>
                </a:extLst>
              </p:cNvPr>
              <p:cNvSpPr>
                <a:spLocks noRot="1" noChangeAspect="1" noMove="1" noResize="1" noEditPoints="1" noAdjustHandles="1" noChangeArrowheads="1" noChangeShapeType="1" noTextEdit="1"/>
              </p:cNvSpPr>
              <p:nvPr/>
            </p:nvSpPr>
            <p:spPr>
              <a:xfrm>
                <a:off x="111965" y="5082218"/>
                <a:ext cx="11651945" cy="474489"/>
              </a:xfrm>
              <a:prstGeom prst="rect">
                <a:avLst/>
              </a:prstGeom>
              <a:blipFill>
                <a:blip r:embed="rId3"/>
                <a:stretch>
                  <a:fillRect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03C8F49-F8D5-384F-BE40-C10B9E2FF0CE}"/>
                  </a:ext>
                </a:extLst>
              </p:cNvPr>
              <p:cNvSpPr/>
              <p:nvPr/>
            </p:nvSpPr>
            <p:spPr>
              <a:xfrm>
                <a:off x="111965" y="5591030"/>
                <a:ext cx="10730444" cy="646139"/>
              </a:xfrm>
              <a:prstGeom prst="rect">
                <a:avLst/>
              </a:prstGeom>
            </p:spPr>
            <p:txBody>
              <a:bodyPr wrap="square">
                <a:spAutoFit/>
              </a:bodyPr>
              <a:lstStyle/>
              <a:p>
                <a:pPr marL="285750" indent="-285750">
                  <a:buFont typeface="Arial" panose="020B0604020202020204" pitchFamily="34" charset="0"/>
                  <a:buChar char="•"/>
                </a:pPr>
                <a:r>
                  <a:rPr lang="en-GB" sz="1600" dirty="0">
                    <a:sym typeface="Wingdings" pitchFamily="2" charset="2"/>
                  </a:rPr>
                  <a:t>We assume that </a:t>
                </a:r>
                <a14:m>
                  <m:oMath xmlns:m="http://schemas.openxmlformats.org/officeDocument/2006/math">
                    <m:sSubSup>
                      <m:sSubSupPr>
                        <m:ctrlPr>
                          <a:rPr lang="en-US" sz="1600" i="1">
                            <a:latin typeface="Cambria Math" panose="02040503050406030204" pitchFamily="18" charset="0"/>
                            <a:sym typeface="Wingdings" pitchFamily="2" charset="2"/>
                          </a:rPr>
                        </m:ctrlPr>
                      </m:sSubSup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𝑡𝑡</m:t>
                        </m:r>
                      </m:sub>
                      <m:sup>
                        <m:r>
                          <a:rPr lang="en-US" sz="1600" i="1">
                            <a:latin typeface="Cambria Math" panose="02040503050406030204" pitchFamily="18" charset="0"/>
                            <a:sym typeface="Wingdings" pitchFamily="2" charset="2"/>
                          </a:rPr>
                          <m:t>(0)</m:t>
                        </m:r>
                      </m:sup>
                    </m:sSubSup>
                    <m:r>
                      <a:rPr lang="en-US" sz="1600">
                        <a:latin typeface="Cambria Math" panose="02040503050406030204" pitchFamily="18" charset="0"/>
                        <a:sym typeface="Wingdings" pitchFamily="2" charset="2"/>
                      </a:rPr>
                      <m:t>=</m:t>
                    </m:r>
                    <m:sSup>
                      <m:sSupPr>
                        <m:ctrlPr>
                          <a:rPr lang="en-US" sz="1600" i="1">
                            <a:latin typeface="Cambria Math" panose="02040503050406030204" pitchFamily="18" charset="0"/>
                            <a:sym typeface="Wingdings" pitchFamily="2" charset="2"/>
                          </a:rPr>
                        </m:ctrlPr>
                      </m:sSupPr>
                      <m:e>
                        <m:d>
                          <m:dPr>
                            <m:ctrlPr>
                              <a:rPr lang="en-US" sz="1600" i="1">
                                <a:latin typeface="Cambria Math" panose="02040503050406030204" pitchFamily="18" charset="0"/>
                                <a:sym typeface="Wingdings" pitchFamily="2" charset="2"/>
                              </a:rPr>
                            </m:ctrlPr>
                          </m:dPr>
                          <m:e>
                            <m:r>
                              <a:rPr lang="en-US" sz="1600">
                                <a:latin typeface="Cambria Math" panose="02040503050406030204" pitchFamily="18" charset="0"/>
                                <a:sym typeface="Wingdings" pitchFamily="2" charset="2"/>
                              </a:rPr>
                              <m:t>1−</m:t>
                            </m:r>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e</m:t>
                                </m:r>
                              </m:e>
                              <m:sub>
                                <m:r>
                                  <m:rPr>
                                    <m:sty m:val="p"/>
                                  </m:rPr>
                                  <a:rPr lang="en-US" sz="1600">
                                    <a:latin typeface="Cambria Math" panose="02040503050406030204" pitchFamily="18" charset="0"/>
                                    <a:sym typeface="Wingdings" pitchFamily="2" charset="2"/>
                                  </a:rPr>
                                  <m:t>b</m:t>
                                </m:r>
                              </m:sub>
                            </m:sSub>
                          </m:e>
                        </m:d>
                      </m:e>
                      <m:sup>
                        <m:r>
                          <a:rPr lang="en-US" sz="1600">
                            <a:latin typeface="Cambria Math" panose="02040503050406030204" pitchFamily="18" charset="0"/>
                            <a:sym typeface="Wingdings" pitchFamily="2" charset="2"/>
                          </a:rPr>
                          <m:t>2</m:t>
                        </m:r>
                      </m:sup>
                    </m:sSup>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Sub>
                    <m:r>
                      <a:rPr lang="en-US" sz="1600">
                        <a:latin typeface="Cambria Math" panose="02040503050406030204" pitchFamily="18" charset="0"/>
                        <a:sym typeface="Wingdings" pitchFamily="2" charset="2"/>
                      </a:rPr>
                      <m:t>, </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up>
                        <m:r>
                          <a:rPr lang="en-US" sz="1600">
                            <a:latin typeface="Cambria Math" panose="02040503050406030204" pitchFamily="18" charset="0"/>
                            <a:sym typeface="Wingdings" pitchFamily="2" charset="2"/>
                          </a:rPr>
                          <m:t>(2)</m:t>
                        </m:r>
                      </m:sup>
                    </m:sSubSup>
                    <m:r>
                      <a:rPr lang="en-US" sz="1600">
                        <a:latin typeface="Cambria Math" panose="02040503050406030204" pitchFamily="18" charset="0"/>
                        <a:sym typeface="Wingdings" pitchFamily="2" charset="2"/>
                      </a:rPr>
                      <m:t>=</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e</m:t>
                        </m:r>
                      </m:e>
                      <m:sub>
                        <m:r>
                          <m:rPr>
                            <m:sty m:val="p"/>
                          </m:rPr>
                          <a:rPr lang="en-US" sz="1600">
                            <a:latin typeface="Cambria Math" panose="02040503050406030204" pitchFamily="18" charset="0"/>
                            <a:sym typeface="Wingdings" pitchFamily="2" charset="2"/>
                          </a:rPr>
                          <m:t>b</m:t>
                        </m:r>
                      </m:sub>
                      <m:sup>
                        <m:r>
                          <a:rPr lang="en-US" sz="1600" i="1">
                            <a:latin typeface="Cambria Math" panose="02040503050406030204" pitchFamily="18" charset="0"/>
                            <a:sym typeface="Wingdings" pitchFamily="2" charset="2"/>
                          </a:rPr>
                          <m:t>2</m:t>
                        </m:r>
                      </m:sup>
                    </m:sSubSup>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Sub>
                    <m:r>
                      <a:rPr lang="en-US" sz="1600">
                        <a:latin typeface="Cambria Math" panose="02040503050406030204" pitchFamily="18" charset="0"/>
                        <a:sym typeface="Wingdings" pitchFamily="2" charset="2"/>
                      </a:rPr>
                      <m:t> </m:t>
                    </m:r>
                    <m:r>
                      <m:rPr>
                        <m:sty m:val="p"/>
                      </m:rPr>
                      <a:rPr lang="en-US" sz="1600">
                        <a:latin typeface="Cambria Math" panose="02040503050406030204" pitchFamily="18" charset="0"/>
                        <a:sym typeface="Wingdings" pitchFamily="2" charset="2"/>
                      </a:rPr>
                      <m:t>and</m:t>
                    </m:r>
                    <m:r>
                      <a:rPr lang="en-US" sz="1600">
                        <a:latin typeface="Cambria Math" panose="02040503050406030204" pitchFamily="18" charset="0"/>
                        <a:sym typeface="Wingdings" pitchFamily="2" charset="2"/>
                      </a:rPr>
                      <m:t> </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up>
                        <m:r>
                          <a:rPr lang="en-US" sz="1600" i="1">
                            <a:latin typeface="Cambria Math" panose="02040503050406030204" pitchFamily="18" charset="0"/>
                            <a:sym typeface="Wingdings" pitchFamily="2" charset="2"/>
                          </a:rPr>
                          <m:t>(1)</m:t>
                        </m:r>
                      </m:sup>
                    </m:sSubSup>
                    <m:r>
                      <a:rPr lang="en-US" sz="1600" i="1">
                        <a:latin typeface="Cambria Math" panose="02040503050406030204" pitchFamily="18" charset="0"/>
                        <a:sym typeface="Wingdings" pitchFamily="2" charset="2"/>
                      </a:rPr>
                      <m:t>=2</m:t>
                    </m:r>
                    <m:d>
                      <m:dPr>
                        <m:ctrlPr>
                          <a:rPr lang="en-US" sz="1600" i="1">
                            <a:latin typeface="Cambria Math" panose="02040503050406030204" pitchFamily="18" charset="0"/>
                            <a:sym typeface="Wingdings" pitchFamily="2" charset="2"/>
                          </a:rPr>
                        </m:ctrlPr>
                      </m:dPr>
                      <m:e>
                        <m:r>
                          <a:rPr lang="en-US" sz="1600" i="1">
                            <a:latin typeface="Cambria Math" panose="02040503050406030204" pitchFamily="18" charset="0"/>
                            <a:sym typeface="Wingdings" pitchFamily="2" charset="2"/>
                          </a:rPr>
                          <m:t>1−</m:t>
                        </m:r>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𝑒</m:t>
                            </m:r>
                          </m:e>
                          <m:sub>
                            <m:r>
                              <a:rPr lang="en-US" sz="1600" i="1">
                                <a:latin typeface="Cambria Math" panose="02040503050406030204" pitchFamily="18" charset="0"/>
                                <a:sym typeface="Wingdings" pitchFamily="2" charset="2"/>
                              </a:rPr>
                              <m:t>𝑏</m:t>
                            </m:r>
                          </m:sub>
                        </m:sSub>
                      </m:e>
                    </m:d>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𝑒</m:t>
                        </m:r>
                      </m:e>
                      <m:sub>
                        <m:r>
                          <a:rPr lang="en-US" sz="1600" i="1">
                            <a:latin typeface="Cambria Math" panose="02040503050406030204" pitchFamily="18" charset="0"/>
                            <a:sym typeface="Wingdings" pitchFamily="2" charset="2"/>
                          </a:rPr>
                          <m:t>𝑏</m:t>
                        </m:r>
                      </m:sub>
                    </m:sSub>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𝑡𝑡</m:t>
                        </m:r>
                      </m:sub>
                    </m:sSub>
                  </m:oMath>
                </a14:m>
                <a:r>
                  <a:rPr lang="en-GB" sz="1600" dirty="0">
                    <a:sym typeface="Wingdings" pitchFamily="2" charset="2"/>
                  </a:rPr>
                  <a:t> where e</a:t>
                </a:r>
                <a:r>
                  <a:rPr lang="en-GB" sz="1600" baseline="-25000" dirty="0">
                    <a:sym typeface="Wingdings" pitchFamily="2" charset="2"/>
                  </a:rPr>
                  <a:t>b</a:t>
                </a:r>
                <a:r>
                  <a:rPr lang="en-GB" sz="1600" dirty="0">
                    <a:sym typeface="Wingdings" pitchFamily="2" charset="2"/>
                  </a:rPr>
                  <a:t> is the b tagging efficiency and </a:t>
                </a:r>
                <a:r>
                  <a:rPr lang="en-GB" sz="1600" dirty="0" err="1">
                    <a:sym typeface="Wingdings" pitchFamily="2" charset="2"/>
                  </a:rPr>
                  <a:t>N</a:t>
                </a:r>
                <a:r>
                  <a:rPr lang="en-GB" sz="1600" baseline="-25000" dirty="0" err="1">
                    <a:sym typeface="Wingdings" pitchFamily="2" charset="2"/>
                  </a:rPr>
                  <a:t>tt</a:t>
                </a:r>
                <a:r>
                  <a:rPr lang="en-GB" sz="1600" dirty="0">
                    <a:sym typeface="Wingdings" pitchFamily="2" charset="2"/>
                  </a:rPr>
                  <a:t> is the total ttbar yield. </a:t>
                </a:r>
              </a:p>
            </p:txBody>
          </p:sp>
        </mc:Choice>
        <mc:Fallback xmlns="">
          <p:sp>
            <p:nvSpPr>
              <p:cNvPr id="22" name="Rectangle 21">
                <a:extLst>
                  <a:ext uri="{FF2B5EF4-FFF2-40B4-BE49-F238E27FC236}">
                    <a16:creationId xmlns:a16="http://schemas.microsoft.com/office/drawing/2014/main" id="{403C8F49-F8D5-384F-BE40-C10B9E2FF0CE}"/>
                  </a:ext>
                </a:extLst>
              </p:cNvPr>
              <p:cNvSpPr>
                <a:spLocks noRot="1" noChangeAspect="1" noMove="1" noResize="1" noEditPoints="1" noAdjustHandles="1" noChangeArrowheads="1" noChangeShapeType="1" noTextEdit="1"/>
              </p:cNvSpPr>
              <p:nvPr/>
            </p:nvSpPr>
            <p:spPr>
              <a:xfrm>
                <a:off x="111965" y="5591030"/>
                <a:ext cx="10730444" cy="646139"/>
              </a:xfrm>
              <a:prstGeom prst="rect">
                <a:avLst/>
              </a:prstGeom>
              <a:blipFill>
                <a:blip r:embed="rId4"/>
                <a:stretch>
                  <a:fillRect l="-236" b="-9615"/>
                </a:stretch>
              </a:blipFill>
            </p:spPr>
            <p:txBody>
              <a:bodyPr/>
              <a:lstStyle/>
              <a:p>
                <a:r>
                  <a:rPr lang="en-US">
                    <a:noFill/>
                  </a:rPr>
                  <a:t> </a:t>
                </a:r>
              </a:p>
            </p:txBody>
          </p:sp>
        </mc:Fallback>
      </mc:AlternateContent>
    </p:spTree>
    <p:extLst>
      <p:ext uri="{BB962C8B-B14F-4D97-AF65-F5344CB8AC3E}">
        <p14:creationId xmlns:p14="http://schemas.microsoft.com/office/powerpoint/2010/main" val="1784579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Simultaneous Fit in 3 regions for </a:t>
            </a:r>
            <a:r>
              <a:rPr lang="en-US" sz="2800" u="sng" dirty="0">
                <a:solidFill>
                  <a:srgbClr val="00B0F0"/>
                </a:solidFill>
              </a:rPr>
              <a:t>2016, </a:t>
            </a:r>
            <a:r>
              <a:rPr lang="en-US" sz="2800" u="sng" dirty="0">
                <a:solidFill>
                  <a:srgbClr val="FF0000"/>
                </a:solidFill>
              </a:rPr>
              <a:t>2017</a:t>
            </a:r>
            <a:r>
              <a:rPr lang="en-US" sz="2800" u="sng" dirty="0"/>
              <a:t>, </a:t>
            </a:r>
            <a:r>
              <a:rPr lang="en-US" sz="2800" u="sng" dirty="0">
                <a:solidFill>
                  <a:srgbClr val="00B050"/>
                </a:solidFill>
              </a:rPr>
              <a:t>2018</a:t>
            </a:r>
            <a:r>
              <a:rPr lang="en-US" sz="2800" u="sng" dirty="0"/>
              <a:t> when eb is free (SR)</a:t>
            </a:r>
          </a:p>
        </p:txBody>
      </p:sp>
      <p:sp>
        <p:nvSpPr>
          <p:cNvPr id="6" name="TextBox 5">
            <a:extLst>
              <a:ext uri="{FF2B5EF4-FFF2-40B4-BE49-F238E27FC236}">
                <a16:creationId xmlns:a16="http://schemas.microsoft.com/office/drawing/2014/main" id="{60C184D7-AF9B-2341-B6AF-705848B30236}"/>
              </a:ext>
            </a:extLst>
          </p:cNvPr>
          <p:cNvSpPr txBox="1"/>
          <p:nvPr/>
        </p:nvSpPr>
        <p:spPr>
          <a:xfrm>
            <a:off x="4682643" y="866536"/>
            <a:ext cx="3188184" cy="369332"/>
          </a:xfrm>
          <a:prstGeom prst="rect">
            <a:avLst/>
          </a:prstGeom>
          <a:noFill/>
        </p:spPr>
        <p:txBody>
          <a:bodyPr wrap="square" rtlCol="0">
            <a:spAutoFit/>
          </a:bodyPr>
          <a:lstStyle/>
          <a:p>
            <a:r>
              <a:rPr lang="en-US" dirty="0"/>
              <a:t>Signal Region (2btag) </a:t>
            </a:r>
            <a:r>
              <a:rPr lang="en-US" dirty="0">
                <a:solidFill>
                  <a:srgbClr val="FF0000"/>
                </a:solidFill>
              </a:rPr>
              <a:t>(2017)</a:t>
            </a:r>
          </a:p>
        </p:txBody>
      </p:sp>
      <p:sp>
        <p:nvSpPr>
          <p:cNvPr id="8" name="TextBox 7">
            <a:extLst>
              <a:ext uri="{FF2B5EF4-FFF2-40B4-BE49-F238E27FC236}">
                <a16:creationId xmlns:a16="http://schemas.microsoft.com/office/drawing/2014/main" id="{8F3AA78C-6910-FB41-8BD3-290B831A4712}"/>
              </a:ext>
            </a:extLst>
          </p:cNvPr>
          <p:cNvSpPr txBox="1"/>
          <p:nvPr/>
        </p:nvSpPr>
        <p:spPr>
          <a:xfrm>
            <a:off x="684245" y="866536"/>
            <a:ext cx="3031961" cy="369332"/>
          </a:xfrm>
          <a:prstGeom prst="rect">
            <a:avLst/>
          </a:prstGeom>
          <a:noFill/>
        </p:spPr>
        <p:txBody>
          <a:bodyPr wrap="square" rtlCol="0">
            <a:spAutoFit/>
          </a:bodyPr>
          <a:lstStyle/>
          <a:p>
            <a:r>
              <a:rPr lang="en-US" dirty="0"/>
              <a:t>Signal Region (2btag) </a:t>
            </a:r>
            <a:r>
              <a:rPr lang="en-US" dirty="0">
                <a:solidFill>
                  <a:srgbClr val="00B0F0"/>
                </a:solidFill>
              </a:rPr>
              <a:t>(2016)</a:t>
            </a:r>
          </a:p>
        </p:txBody>
      </p:sp>
      <p:sp>
        <p:nvSpPr>
          <p:cNvPr id="9" name="TextBox 8">
            <a:extLst>
              <a:ext uri="{FF2B5EF4-FFF2-40B4-BE49-F238E27FC236}">
                <a16:creationId xmlns:a16="http://schemas.microsoft.com/office/drawing/2014/main" id="{BCC54C15-C96D-4442-8C48-8E69D9266D1D}"/>
              </a:ext>
            </a:extLst>
          </p:cNvPr>
          <p:cNvSpPr txBox="1"/>
          <p:nvPr/>
        </p:nvSpPr>
        <p:spPr>
          <a:xfrm>
            <a:off x="475047" y="5187332"/>
            <a:ext cx="11056883" cy="584775"/>
          </a:xfrm>
          <a:prstGeom prst="rect">
            <a:avLst/>
          </a:prstGeom>
          <a:noFill/>
        </p:spPr>
        <p:txBody>
          <a:bodyPr wrap="square" rtlCol="0">
            <a:spAutoFit/>
          </a:bodyPr>
          <a:lstStyle/>
          <a:p>
            <a:r>
              <a:rPr lang="en-US" sz="1600" dirty="0"/>
              <a:t>Result of the simultaneous fit on data in SR. The red line shows the ttbar contribution, the green line shows the QCD, and the black line shows the subdominant backgrounds </a:t>
            </a:r>
          </a:p>
        </p:txBody>
      </p:sp>
      <p:pic>
        <p:nvPicPr>
          <p:cNvPr id="5" name="Picture 4">
            <a:extLst>
              <a:ext uri="{FF2B5EF4-FFF2-40B4-BE49-F238E27FC236}">
                <a16:creationId xmlns:a16="http://schemas.microsoft.com/office/drawing/2014/main" id="{7DD9B0B1-2BD9-AF4C-8444-A044DE11068C}"/>
              </a:ext>
            </a:extLst>
          </p:cNvPr>
          <p:cNvPicPr>
            <a:picLocks noChangeAspect="1"/>
          </p:cNvPicPr>
          <p:nvPr/>
        </p:nvPicPr>
        <p:blipFill>
          <a:blip r:embed="rId2"/>
          <a:stretch>
            <a:fillRect/>
          </a:stretch>
        </p:blipFill>
        <p:spPr>
          <a:xfrm rot="5400000">
            <a:off x="313055" y="1102136"/>
            <a:ext cx="3550412" cy="4176522"/>
          </a:xfrm>
          <a:prstGeom prst="rect">
            <a:avLst/>
          </a:prstGeom>
        </p:spPr>
      </p:pic>
      <p:pic>
        <p:nvPicPr>
          <p:cNvPr id="11" name="Picture 10">
            <a:extLst>
              <a:ext uri="{FF2B5EF4-FFF2-40B4-BE49-F238E27FC236}">
                <a16:creationId xmlns:a16="http://schemas.microsoft.com/office/drawing/2014/main" id="{BDB01699-057D-C144-B678-8AB522D6D129}"/>
              </a:ext>
            </a:extLst>
          </p:cNvPr>
          <p:cNvPicPr>
            <a:picLocks noChangeAspect="1"/>
          </p:cNvPicPr>
          <p:nvPr/>
        </p:nvPicPr>
        <p:blipFill>
          <a:blip r:embed="rId3"/>
          <a:stretch>
            <a:fillRect/>
          </a:stretch>
        </p:blipFill>
        <p:spPr>
          <a:xfrm rot="5400000">
            <a:off x="4320794" y="1106420"/>
            <a:ext cx="3550412" cy="4176522"/>
          </a:xfrm>
          <a:prstGeom prst="rect">
            <a:avLst/>
          </a:prstGeom>
        </p:spPr>
      </p:pic>
      <p:sp>
        <p:nvSpPr>
          <p:cNvPr id="13" name="Slide Number Placeholder 12">
            <a:extLst>
              <a:ext uri="{FF2B5EF4-FFF2-40B4-BE49-F238E27FC236}">
                <a16:creationId xmlns:a16="http://schemas.microsoft.com/office/drawing/2014/main" id="{7E5FA966-E356-204A-A3BD-41E3B7EE1560}"/>
              </a:ext>
            </a:extLst>
          </p:cNvPr>
          <p:cNvSpPr>
            <a:spLocks noGrp="1"/>
          </p:cNvSpPr>
          <p:nvPr>
            <p:ph type="sldNum" sz="quarter" idx="12"/>
          </p:nvPr>
        </p:nvSpPr>
        <p:spPr/>
        <p:txBody>
          <a:bodyPr/>
          <a:lstStyle/>
          <a:p>
            <a:fld id="{4FAB73BC-B049-4115-A692-8D63A059BFB8}" type="slidenum">
              <a:rPr lang="en-US" smtClean="0"/>
              <a:pPr/>
              <a:t>17</a:t>
            </a:fld>
            <a:endParaRPr lang="en-US" dirty="0"/>
          </a:p>
        </p:txBody>
      </p:sp>
      <p:pic>
        <p:nvPicPr>
          <p:cNvPr id="10" name="Picture 9">
            <a:extLst>
              <a:ext uri="{FF2B5EF4-FFF2-40B4-BE49-F238E27FC236}">
                <a16:creationId xmlns:a16="http://schemas.microsoft.com/office/drawing/2014/main" id="{4E3F2F0E-F1D8-4645-805A-75B2BD2B0C52}"/>
              </a:ext>
            </a:extLst>
          </p:cNvPr>
          <p:cNvPicPr>
            <a:picLocks noChangeAspect="1"/>
          </p:cNvPicPr>
          <p:nvPr/>
        </p:nvPicPr>
        <p:blipFill>
          <a:blip r:embed="rId4"/>
          <a:stretch>
            <a:fillRect/>
          </a:stretch>
        </p:blipFill>
        <p:spPr>
          <a:xfrm rot="5400000">
            <a:off x="8328533" y="1102136"/>
            <a:ext cx="3550412" cy="4176522"/>
          </a:xfrm>
          <a:prstGeom prst="rect">
            <a:avLst/>
          </a:prstGeom>
        </p:spPr>
      </p:pic>
      <p:sp>
        <p:nvSpPr>
          <p:cNvPr id="12" name="TextBox 11">
            <a:extLst>
              <a:ext uri="{FF2B5EF4-FFF2-40B4-BE49-F238E27FC236}">
                <a16:creationId xmlns:a16="http://schemas.microsoft.com/office/drawing/2014/main" id="{C5677AF1-A215-4B46-8C9A-8609F7F79BE2}"/>
              </a:ext>
            </a:extLst>
          </p:cNvPr>
          <p:cNvSpPr txBox="1"/>
          <p:nvPr/>
        </p:nvSpPr>
        <p:spPr>
          <a:xfrm>
            <a:off x="8475796" y="865098"/>
            <a:ext cx="3031961" cy="369332"/>
          </a:xfrm>
          <a:prstGeom prst="rect">
            <a:avLst/>
          </a:prstGeom>
          <a:noFill/>
        </p:spPr>
        <p:txBody>
          <a:bodyPr wrap="square" rtlCol="0">
            <a:spAutoFit/>
          </a:bodyPr>
          <a:lstStyle/>
          <a:p>
            <a:r>
              <a:rPr lang="en-US" dirty="0"/>
              <a:t>Signal Region (2btag) </a:t>
            </a:r>
            <a:r>
              <a:rPr lang="el-GR" dirty="0">
                <a:solidFill>
                  <a:srgbClr val="00B050"/>
                </a:solidFill>
              </a:rPr>
              <a:t>(2018)</a:t>
            </a:r>
            <a:endParaRPr lang="en-US" dirty="0">
              <a:solidFill>
                <a:srgbClr val="00B050"/>
              </a:solidFill>
            </a:endParaRPr>
          </a:p>
        </p:txBody>
      </p:sp>
    </p:spTree>
    <p:extLst>
      <p:ext uri="{BB962C8B-B14F-4D97-AF65-F5344CB8AC3E}">
        <p14:creationId xmlns:p14="http://schemas.microsoft.com/office/powerpoint/2010/main" val="3235547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C54C15-C96D-4442-8C48-8E69D9266D1D}"/>
              </a:ext>
            </a:extLst>
          </p:cNvPr>
          <p:cNvSpPr txBox="1"/>
          <p:nvPr/>
        </p:nvSpPr>
        <p:spPr>
          <a:xfrm>
            <a:off x="475047" y="5177869"/>
            <a:ext cx="11056883" cy="584775"/>
          </a:xfrm>
          <a:prstGeom prst="rect">
            <a:avLst/>
          </a:prstGeom>
          <a:noFill/>
        </p:spPr>
        <p:txBody>
          <a:bodyPr wrap="square" rtlCol="0">
            <a:spAutoFit/>
          </a:bodyPr>
          <a:lstStyle/>
          <a:p>
            <a:r>
              <a:rPr lang="en-US" sz="1600" dirty="0"/>
              <a:t>Result of the simultaneous fit on data in CR. The red line shows the ttbar contribution, the green line shows the QCD, and the black line shows the subdominant backgrounds </a:t>
            </a:r>
          </a:p>
        </p:txBody>
      </p:sp>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Simultaneous Fit in 3 regions for </a:t>
            </a:r>
            <a:r>
              <a:rPr lang="en-US" sz="2800" u="sng" dirty="0">
                <a:solidFill>
                  <a:srgbClr val="00B0F0"/>
                </a:solidFill>
              </a:rPr>
              <a:t>2016, </a:t>
            </a:r>
            <a:r>
              <a:rPr lang="en-US" sz="2800" u="sng" dirty="0">
                <a:solidFill>
                  <a:srgbClr val="FF0000"/>
                </a:solidFill>
              </a:rPr>
              <a:t>2017</a:t>
            </a:r>
            <a:r>
              <a:rPr lang="en-US" sz="2800" u="sng" dirty="0"/>
              <a:t>, </a:t>
            </a:r>
            <a:r>
              <a:rPr lang="en-US" sz="2800" u="sng" dirty="0">
                <a:solidFill>
                  <a:srgbClr val="00B050"/>
                </a:solidFill>
              </a:rPr>
              <a:t>2018</a:t>
            </a:r>
            <a:r>
              <a:rPr lang="en-US" sz="2800" u="sng" dirty="0"/>
              <a:t> when eb is free (CR)</a:t>
            </a:r>
          </a:p>
        </p:txBody>
      </p:sp>
      <p:sp>
        <p:nvSpPr>
          <p:cNvPr id="6" name="TextBox 5">
            <a:extLst>
              <a:ext uri="{FF2B5EF4-FFF2-40B4-BE49-F238E27FC236}">
                <a16:creationId xmlns:a16="http://schemas.microsoft.com/office/drawing/2014/main" id="{60C184D7-AF9B-2341-B6AF-705848B30236}"/>
              </a:ext>
            </a:extLst>
          </p:cNvPr>
          <p:cNvSpPr txBox="1"/>
          <p:nvPr/>
        </p:nvSpPr>
        <p:spPr>
          <a:xfrm>
            <a:off x="4505931" y="761408"/>
            <a:ext cx="3180137" cy="369332"/>
          </a:xfrm>
          <a:prstGeom prst="rect">
            <a:avLst/>
          </a:prstGeom>
          <a:noFill/>
        </p:spPr>
        <p:txBody>
          <a:bodyPr wrap="square" rtlCol="0">
            <a:spAutoFit/>
          </a:bodyPr>
          <a:lstStyle/>
          <a:p>
            <a:r>
              <a:rPr lang="en-US" dirty="0"/>
              <a:t>Control Region (0btag) </a:t>
            </a:r>
            <a:r>
              <a:rPr lang="en-US" dirty="0">
                <a:solidFill>
                  <a:srgbClr val="FF0000"/>
                </a:solidFill>
              </a:rPr>
              <a:t>(2017)</a:t>
            </a:r>
          </a:p>
        </p:txBody>
      </p:sp>
      <p:sp>
        <p:nvSpPr>
          <p:cNvPr id="8" name="TextBox 7">
            <a:extLst>
              <a:ext uri="{FF2B5EF4-FFF2-40B4-BE49-F238E27FC236}">
                <a16:creationId xmlns:a16="http://schemas.microsoft.com/office/drawing/2014/main" id="{8F3AA78C-6910-FB41-8BD3-290B831A4712}"/>
              </a:ext>
            </a:extLst>
          </p:cNvPr>
          <p:cNvSpPr txBox="1"/>
          <p:nvPr/>
        </p:nvSpPr>
        <p:spPr>
          <a:xfrm>
            <a:off x="534125" y="764143"/>
            <a:ext cx="3046248" cy="369332"/>
          </a:xfrm>
          <a:prstGeom prst="rect">
            <a:avLst/>
          </a:prstGeom>
          <a:noFill/>
        </p:spPr>
        <p:txBody>
          <a:bodyPr wrap="square" rtlCol="0">
            <a:spAutoFit/>
          </a:bodyPr>
          <a:lstStyle/>
          <a:p>
            <a:r>
              <a:rPr lang="en-US" dirty="0"/>
              <a:t>Control Region (0btag) </a:t>
            </a:r>
            <a:r>
              <a:rPr lang="en-US" dirty="0">
                <a:solidFill>
                  <a:srgbClr val="00B0F0"/>
                </a:solidFill>
              </a:rPr>
              <a:t>(2016)</a:t>
            </a:r>
          </a:p>
        </p:txBody>
      </p:sp>
      <p:pic>
        <p:nvPicPr>
          <p:cNvPr id="4" name="Picture 3">
            <a:extLst>
              <a:ext uri="{FF2B5EF4-FFF2-40B4-BE49-F238E27FC236}">
                <a16:creationId xmlns:a16="http://schemas.microsoft.com/office/drawing/2014/main" id="{7E9B9C01-78AB-BF42-8FB5-523B32BB4C38}"/>
              </a:ext>
            </a:extLst>
          </p:cNvPr>
          <p:cNvPicPr>
            <a:picLocks noChangeAspect="1"/>
          </p:cNvPicPr>
          <p:nvPr/>
        </p:nvPicPr>
        <p:blipFill>
          <a:blip r:embed="rId2"/>
          <a:stretch>
            <a:fillRect/>
          </a:stretch>
        </p:blipFill>
        <p:spPr>
          <a:xfrm rot="5400000">
            <a:off x="333202" y="1052835"/>
            <a:ext cx="3550412" cy="4176522"/>
          </a:xfrm>
          <a:prstGeom prst="rect">
            <a:avLst/>
          </a:prstGeom>
        </p:spPr>
      </p:pic>
      <p:pic>
        <p:nvPicPr>
          <p:cNvPr id="11" name="Picture 10">
            <a:extLst>
              <a:ext uri="{FF2B5EF4-FFF2-40B4-BE49-F238E27FC236}">
                <a16:creationId xmlns:a16="http://schemas.microsoft.com/office/drawing/2014/main" id="{A46FC100-0F1F-6A4B-A40A-021487BA02D5}"/>
              </a:ext>
            </a:extLst>
          </p:cNvPr>
          <p:cNvPicPr>
            <a:picLocks noChangeAspect="1"/>
          </p:cNvPicPr>
          <p:nvPr/>
        </p:nvPicPr>
        <p:blipFill>
          <a:blip r:embed="rId3"/>
          <a:stretch>
            <a:fillRect/>
          </a:stretch>
        </p:blipFill>
        <p:spPr>
          <a:xfrm rot="5400000">
            <a:off x="4320794" y="1052835"/>
            <a:ext cx="3550412" cy="4176522"/>
          </a:xfrm>
          <a:prstGeom prst="rect">
            <a:avLst/>
          </a:prstGeom>
        </p:spPr>
      </p:pic>
      <p:sp>
        <p:nvSpPr>
          <p:cNvPr id="13" name="Slide Number Placeholder 12">
            <a:extLst>
              <a:ext uri="{FF2B5EF4-FFF2-40B4-BE49-F238E27FC236}">
                <a16:creationId xmlns:a16="http://schemas.microsoft.com/office/drawing/2014/main" id="{C3E889F8-EBE6-8A4D-8ABC-87A042EC8E75}"/>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
        <p:nvSpPr>
          <p:cNvPr id="10" name="TextBox 9">
            <a:extLst>
              <a:ext uri="{FF2B5EF4-FFF2-40B4-BE49-F238E27FC236}">
                <a16:creationId xmlns:a16="http://schemas.microsoft.com/office/drawing/2014/main" id="{815CD47B-85E7-1942-A69C-AA53F47532E8}"/>
              </a:ext>
            </a:extLst>
          </p:cNvPr>
          <p:cNvSpPr txBox="1"/>
          <p:nvPr/>
        </p:nvSpPr>
        <p:spPr>
          <a:xfrm>
            <a:off x="8377334" y="734991"/>
            <a:ext cx="3046248" cy="369332"/>
          </a:xfrm>
          <a:prstGeom prst="rect">
            <a:avLst/>
          </a:prstGeom>
          <a:noFill/>
        </p:spPr>
        <p:txBody>
          <a:bodyPr wrap="square" rtlCol="0">
            <a:spAutoFit/>
          </a:bodyPr>
          <a:lstStyle/>
          <a:p>
            <a:r>
              <a:rPr lang="en-US" dirty="0"/>
              <a:t>Control Region (0btag) </a:t>
            </a:r>
            <a:r>
              <a:rPr lang="el-GR" dirty="0">
                <a:solidFill>
                  <a:srgbClr val="00B050"/>
                </a:solidFill>
              </a:rPr>
              <a:t>(2018)</a:t>
            </a:r>
            <a:endParaRPr lang="en-US" dirty="0">
              <a:solidFill>
                <a:srgbClr val="00B050"/>
              </a:solidFill>
            </a:endParaRPr>
          </a:p>
        </p:txBody>
      </p:sp>
      <p:pic>
        <p:nvPicPr>
          <p:cNvPr id="12" name="Picture 11">
            <a:extLst>
              <a:ext uri="{FF2B5EF4-FFF2-40B4-BE49-F238E27FC236}">
                <a16:creationId xmlns:a16="http://schemas.microsoft.com/office/drawing/2014/main" id="{3586F3A4-3B6F-6B48-BB87-E8AECAD5C3EE}"/>
              </a:ext>
            </a:extLst>
          </p:cNvPr>
          <p:cNvPicPr>
            <a:picLocks noChangeAspect="1"/>
          </p:cNvPicPr>
          <p:nvPr/>
        </p:nvPicPr>
        <p:blipFill>
          <a:blip r:embed="rId4"/>
          <a:stretch>
            <a:fillRect/>
          </a:stretch>
        </p:blipFill>
        <p:spPr>
          <a:xfrm rot="5400000">
            <a:off x="8308386" y="1052835"/>
            <a:ext cx="3550412" cy="4176522"/>
          </a:xfrm>
          <a:prstGeom prst="rect">
            <a:avLst/>
          </a:prstGeom>
        </p:spPr>
      </p:pic>
    </p:spTree>
    <p:extLst>
      <p:ext uri="{BB962C8B-B14F-4D97-AF65-F5344CB8AC3E}">
        <p14:creationId xmlns:p14="http://schemas.microsoft.com/office/powerpoint/2010/main" val="1681852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4" y="205522"/>
            <a:ext cx="11918111" cy="954107"/>
          </a:xfrm>
          <a:prstGeom prst="rect">
            <a:avLst/>
          </a:prstGeom>
          <a:noFill/>
        </p:spPr>
        <p:txBody>
          <a:bodyPr wrap="square" rtlCol="0">
            <a:spAutoFit/>
          </a:bodyPr>
          <a:lstStyle/>
          <a:p>
            <a:r>
              <a:rPr lang="en-US" sz="2800" u="sng" dirty="0"/>
              <a:t>Simultaneous Fit in 3 regions for </a:t>
            </a:r>
            <a:r>
              <a:rPr lang="en-US" sz="2800" u="sng" dirty="0">
                <a:solidFill>
                  <a:srgbClr val="00B0F0"/>
                </a:solidFill>
              </a:rPr>
              <a:t>2016, </a:t>
            </a:r>
            <a:r>
              <a:rPr lang="en-US" sz="2800" u="sng" dirty="0">
                <a:solidFill>
                  <a:srgbClr val="FF0000"/>
                </a:solidFill>
              </a:rPr>
              <a:t>2017</a:t>
            </a:r>
            <a:r>
              <a:rPr lang="en-US" sz="2800" u="sng" dirty="0"/>
              <a:t>, </a:t>
            </a:r>
            <a:r>
              <a:rPr lang="en-US" sz="2800" u="sng" dirty="0">
                <a:solidFill>
                  <a:srgbClr val="00B050"/>
                </a:solidFill>
              </a:rPr>
              <a:t>2018</a:t>
            </a:r>
            <a:r>
              <a:rPr lang="en-US" sz="2800" u="sng" dirty="0"/>
              <a:t> when eb is free (1btag region)</a:t>
            </a:r>
          </a:p>
          <a:p>
            <a:endParaRPr lang="en-US" sz="2800" u="sng" dirty="0"/>
          </a:p>
        </p:txBody>
      </p:sp>
      <p:sp>
        <p:nvSpPr>
          <p:cNvPr id="2" name="TextBox 1">
            <a:extLst>
              <a:ext uri="{FF2B5EF4-FFF2-40B4-BE49-F238E27FC236}">
                <a16:creationId xmlns:a16="http://schemas.microsoft.com/office/drawing/2014/main" id="{B2F25ADD-763F-1347-84D9-FA823D90C9D2}"/>
              </a:ext>
            </a:extLst>
          </p:cNvPr>
          <p:cNvSpPr txBox="1"/>
          <p:nvPr/>
        </p:nvSpPr>
        <p:spPr>
          <a:xfrm>
            <a:off x="4932218" y="885302"/>
            <a:ext cx="2327564" cy="369332"/>
          </a:xfrm>
          <a:prstGeom prst="rect">
            <a:avLst/>
          </a:prstGeom>
          <a:noFill/>
        </p:spPr>
        <p:txBody>
          <a:bodyPr wrap="square" rtlCol="0">
            <a:spAutoFit/>
          </a:bodyPr>
          <a:lstStyle/>
          <a:p>
            <a:pPr algn="ctr"/>
            <a:r>
              <a:rPr lang="en-US" dirty="0"/>
              <a:t>1btag region </a:t>
            </a:r>
            <a:r>
              <a:rPr lang="en-US" dirty="0">
                <a:solidFill>
                  <a:srgbClr val="FF0000"/>
                </a:solidFill>
              </a:rPr>
              <a:t>(2017)</a:t>
            </a:r>
          </a:p>
        </p:txBody>
      </p:sp>
      <p:sp>
        <p:nvSpPr>
          <p:cNvPr id="8" name="TextBox 7">
            <a:extLst>
              <a:ext uri="{FF2B5EF4-FFF2-40B4-BE49-F238E27FC236}">
                <a16:creationId xmlns:a16="http://schemas.microsoft.com/office/drawing/2014/main" id="{EFDA841C-1E17-4241-B5CB-B6F369411C3B}"/>
              </a:ext>
            </a:extLst>
          </p:cNvPr>
          <p:cNvSpPr txBox="1"/>
          <p:nvPr/>
        </p:nvSpPr>
        <p:spPr>
          <a:xfrm>
            <a:off x="924479" y="885302"/>
            <a:ext cx="2327564" cy="369332"/>
          </a:xfrm>
          <a:prstGeom prst="rect">
            <a:avLst/>
          </a:prstGeom>
          <a:noFill/>
        </p:spPr>
        <p:txBody>
          <a:bodyPr wrap="square" rtlCol="0">
            <a:spAutoFit/>
          </a:bodyPr>
          <a:lstStyle/>
          <a:p>
            <a:pPr algn="ctr"/>
            <a:r>
              <a:rPr lang="en-US" dirty="0"/>
              <a:t>1btag region</a:t>
            </a:r>
            <a:r>
              <a:rPr lang="en-US" dirty="0">
                <a:solidFill>
                  <a:srgbClr val="00B0F0"/>
                </a:solidFill>
              </a:rPr>
              <a:t> (2016)</a:t>
            </a:r>
          </a:p>
        </p:txBody>
      </p:sp>
      <p:pic>
        <p:nvPicPr>
          <p:cNvPr id="5" name="Picture 4">
            <a:extLst>
              <a:ext uri="{FF2B5EF4-FFF2-40B4-BE49-F238E27FC236}">
                <a16:creationId xmlns:a16="http://schemas.microsoft.com/office/drawing/2014/main" id="{425F103A-0300-764E-9B5F-158A954C4978}"/>
              </a:ext>
            </a:extLst>
          </p:cNvPr>
          <p:cNvPicPr>
            <a:picLocks noChangeAspect="1"/>
          </p:cNvPicPr>
          <p:nvPr/>
        </p:nvPicPr>
        <p:blipFill>
          <a:blip r:embed="rId2"/>
          <a:stretch>
            <a:fillRect/>
          </a:stretch>
        </p:blipFill>
        <p:spPr>
          <a:xfrm rot="5400000">
            <a:off x="313055" y="1205883"/>
            <a:ext cx="3550412" cy="4176522"/>
          </a:xfrm>
          <a:prstGeom prst="rect">
            <a:avLst/>
          </a:prstGeom>
        </p:spPr>
      </p:pic>
      <p:pic>
        <p:nvPicPr>
          <p:cNvPr id="10" name="Picture 9">
            <a:extLst>
              <a:ext uri="{FF2B5EF4-FFF2-40B4-BE49-F238E27FC236}">
                <a16:creationId xmlns:a16="http://schemas.microsoft.com/office/drawing/2014/main" id="{D86A98D3-FCC2-0448-967F-16FA4FFB01D7}"/>
              </a:ext>
            </a:extLst>
          </p:cNvPr>
          <p:cNvPicPr>
            <a:picLocks noChangeAspect="1"/>
          </p:cNvPicPr>
          <p:nvPr/>
        </p:nvPicPr>
        <p:blipFill>
          <a:blip r:embed="rId3"/>
          <a:stretch>
            <a:fillRect/>
          </a:stretch>
        </p:blipFill>
        <p:spPr>
          <a:xfrm rot="5400000">
            <a:off x="4320794" y="1205882"/>
            <a:ext cx="3550412" cy="4176522"/>
          </a:xfrm>
          <a:prstGeom prst="rect">
            <a:avLst/>
          </a:prstGeom>
        </p:spPr>
      </p:pic>
      <p:sp>
        <p:nvSpPr>
          <p:cNvPr id="12" name="Slide Number Placeholder 11">
            <a:extLst>
              <a:ext uri="{FF2B5EF4-FFF2-40B4-BE49-F238E27FC236}">
                <a16:creationId xmlns:a16="http://schemas.microsoft.com/office/drawing/2014/main" id="{6FFC0309-6C9C-B548-AC27-B939CF0EF732}"/>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
        <p:nvSpPr>
          <p:cNvPr id="9" name="TextBox 8">
            <a:extLst>
              <a:ext uri="{FF2B5EF4-FFF2-40B4-BE49-F238E27FC236}">
                <a16:creationId xmlns:a16="http://schemas.microsoft.com/office/drawing/2014/main" id="{B4360ABE-CAA8-9B4C-8A01-8BC98069EA5C}"/>
              </a:ext>
            </a:extLst>
          </p:cNvPr>
          <p:cNvSpPr txBox="1"/>
          <p:nvPr/>
        </p:nvSpPr>
        <p:spPr>
          <a:xfrm>
            <a:off x="8736676" y="885302"/>
            <a:ext cx="2327564" cy="369332"/>
          </a:xfrm>
          <a:prstGeom prst="rect">
            <a:avLst/>
          </a:prstGeom>
          <a:noFill/>
        </p:spPr>
        <p:txBody>
          <a:bodyPr wrap="square" rtlCol="0">
            <a:spAutoFit/>
          </a:bodyPr>
          <a:lstStyle/>
          <a:p>
            <a:pPr algn="ctr"/>
            <a:r>
              <a:rPr lang="en-US" dirty="0"/>
              <a:t>1btag region </a:t>
            </a:r>
            <a:r>
              <a:rPr lang="en-US" dirty="0">
                <a:solidFill>
                  <a:srgbClr val="00B050"/>
                </a:solidFill>
              </a:rPr>
              <a:t>(2018)</a:t>
            </a:r>
          </a:p>
        </p:txBody>
      </p:sp>
      <p:pic>
        <p:nvPicPr>
          <p:cNvPr id="11" name="Picture 10">
            <a:extLst>
              <a:ext uri="{FF2B5EF4-FFF2-40B4-BE49-F238E27FC236}">
                <a16:creationId xmlns:a16="http://schemas.microsoft.com/office/drawing/2014/main" id="{219BBEF0-BC5A-6941-8C2F-259652B34BC5}"/>
              </a:ext>
            </a:extLst>
          </p:cNvPr>
          <p:cNvPicPr>
            <a:picLocks noChangeAspect="1"/>
          </p:cNvPicPr>
          <p:nvPr/>
        </p:nvPicPr>
        <p:blipFill>
          <a:blip r:embed="rId4"/>
          <a:stretch>
            <a:fillRect/>
          </a:stretch>
        </p:blipFill>
        <p:spPr>
          <a:xfrm rot="5400000">
            <a:off x="8328533" y="1205881"/>
            <a:ext cx="3550412" cy="4176522"/>
          </a:xfrm>
          <a:prstGeom prst="rect">
            <a:avLst/>
          </a:prstGeom>
        </p:spPr>
      </p:pic>
      <p:sp>
        <p:nvSpPr>
          <p:cNvPr id="13" name="TextBox 12">
            <a:extLst>
              <a:ext uri="{FF2B5EF4-FFF2-40B4-BE49-F238E27FC236}">
                <a16:creationId xmlns:a16="http://schemas.microsoft.com/office/drawing/2014/main" id="{8BF99DC0-EDC0-3F42-AEBC-7A33DD9F60C5}"/>
              </a:ext>
            </a:extLst>
          </p:cNvPr>
          <p:cNvSpPr txBox="1"/>
          <p:nvPr/>
        </p:nvSpPr>
        <p:spPr>
          <a:xfrm>
            <a:off x="475047" y="5177869"/>
            <a:ext cx="11056883" cy="584775"/>
          </a:xfrm>
          <a:prstGeom prst="rect">
            <a:avLst/>
          </a:prstGeom>
          <a:noFill/>
        </p:spPr>
        <p:txBody>
          <a:bodyPr wrap="square" rtlCol="0">
            <a:spAutoFit/>
          </a:bodyPr>
          <a:lstStyle/>
          <a:p>
            <a:r>
              <a:rPr lang="en-US" sz="1600" dirty="0"/>
              <a:t>Result of the simultaneous fit on data in 1btag region. The red line shows the ttbar contribution, the green line shows the QCD, and the black line shows the subdominant backgrounds </a:t>
            </a:r>
          </a:p>
        </p:txBody>
      </p:sp>
    </p:spTree>
    <p:extLst>
      <p:ext uri="{BB962C8B-B14F-4D97-AF65-F5344CB8AC3E}">
        <p14:creationId xmlns:p14="http://schemas.microsoft.com/office/powerpoint/2010/main" val="2303526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NTUA G. Bakas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635" y="1293223"/>
            <a:ext cx="5703376" cy="4206240"/>
          </a:xfrm>
          <a:prstGeom prst="rect">
            <a:avLst/>
          </a:prstGeom>
        </p:spPr>
      </p:pic>
      <p:sp>
        <p:nvSpPr>
          <p:cNvPr id="6" name="TextBox 5"/>
          <p:cNvSpPr txBox="1"/>
          <p:nvPr/>
        </p:nvSpPr>
        <p:spPr>
          <a:xfrm>
            <a:off x="128493" y="1012972"/>
            <a:ext cx="4463273" cy="1477328"/>
          </a:xfrm>
          <a:prstGeom prst="rect">
            <a:avLst/>
          </a:prstGeom>
          <a:noFill/>
        </p:spPr>
        <p:txBody>
          <a:bodyPr wrap="none" rtlCol="0">
            <a:spAutoFit/>
          </a:bodyPr>
          <a:lstStyle/>
          <a:p>
            <a:r>
              <a:rPr lang="en-US" dirty="0"/>
              <a:t>Top, anti-top </a:t>
            </a:r>
            <a:r>
              <a:rPr lang="en-US"/>
              <a:t>production in the </a:t>
            </a:r>
            <a:r>
              <a:rPr lang="en-US" dirty="0"/>
              <a:t>fully hadronic</a:t>
            </a:r>
          </a:p>
          <a:p>
            <a:r>
              <a:rPr lang="en-US" dirty="0"/>
              <a:t>final state.</a:t>
            </a:r>
          </a:p>
          <a:p>
            <a:endParaRPr lang="en-US" dirty="0"/>
          </a:p>
          <a:p>
            <a:r>
              <a:rPr lang="en-US" dirty="0"/>
              <a:t>Trying to identify two big jets that contain the</a:t>
            </a:r>
          </a:p>
          <a:p>
            <a:r>
              <a:rPr lang="en-US" dirty="0"/>
              <a:t>products of the top/anti-top decay.</a:t>
            </a:r>
          </a:p>
        </p:txBody>
      </p:sp>
      <p:cxnSp>
        <p:nvCxnSpPr>
          <p:cNvPr id="8" name="Straight Connector 7"/>
          <p:cNvCxnSpPr>
            <a:endCxn id="14" idx="2"/>
          </p:cNvCxnSpPr>
          <p:nvPr/>
        </p:nvCxnSpPr>
        <p:spPr>
          <a:xfrm flipH="1" flipV="1">
            <a:off x="6693088" y="1061540"/>
            <a:ext cx="1051603" cy="18202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14" idx="6"/>
          </p:cNvCxnSpPr>
          <p:nvPr/>
        </p:nvCxnSpPr>
        <p:spPr>
          <a:xfrm flipV="1">
            <a:off x="7960792" y="2121540"/>
            <a:ext cx="2334350" cy="8460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rot="983875">
            <a:off x="6616724" y="1341394"/>
            <a:ext cx="3754782" cy="50029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11966" y="83975"/>
            <a:ext cx="7791062" cy="523220"/>
          </a:xfrm>
          <a:prstGeom prst="rect">
            <a:avLst/>
          </a:prstGeom>
          <a:noFill/>
        </p:spPr>
        <p:txBody>
          <a:bodyPr wrap="square" rtlCol="0">
            <a:spAutoFit/>
          </a:bodyPr>
          <a:lstStyle/>
          <a:p>
            <a:r>
              <a:rPr lang="en-GB" sz="2800" u="sng" dirty="0"/>
              <a:t>Motivation</a:t>
            </a:r>
          </a:p>
        </p:txBody>
      </p:sp>
      <p:pic>
        <p:nvPicPr>
          <p:cNvPr id="3" name="Picture 2">
            <a:extLst>
              <a:ext uri="{FF2B5EF4-FFF2-40B4-BE49-F238E27FC236}">
                <a16:creationId xmlns:a16="http://schemas.microsoft.com/office/drawing/2014/main" id="{667A5132-DAF3-B341-AC23-A33AA843C67C}"/>
              </a:ext>
            </a:extLst>
          </p:cNvPr>
          <p:cNvPicPr>
            <a:picLocks noChangeAspect="1"/>
          </p:cNvPicPr>
          <p:nvPr/>
        </p:nvPicPr>
        <p:blipFill>
          <a:blip r:embed="rId3"/>
          <a:stretch>
            <a:fillRect/>
          </a:stretch>
        </p:blipFill>
        <p:spPr>
          <a:xfrm>
            <a:off x="111966" y="2544563"/>
            <a:ext cx="4254500" cy="3721100"/>
          </a:xfrm>
          <a:prstGeom prst="rect">
            <a:avLst/>
          </a:prstGeom>
        </p:spPr>
      </p:pic>
    </p:spTree>
    <p:extLst>
      <p:ext uri="{BB962C8B-B14F-4D97-AF65-F5344CB8AC3E}">
        <p14:creationId xmlns:p14="http://schemas.microsoft.com/office/powerpoint/2010/main" val="3160262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2B1E9E-A552-E44C-B616-E59B23505277}"/>
              </a:ext>
            </a:extLst>
          </p:cNvPr>
          <p:cNvSpPr txBox="1"/>
          <p:nvPr/>
        </p:nvSpPr>
        <p:spPr>
          <a:xfrm>
            <a:off x="434339" y="208041"/>
            <a:ext cx="10674304"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We are checking for different values of e</a:t>
            </a:r>
            <a:r>
              <a:rPr lang="en-US" sz="1600" baseline="-25000" dirty="0"/>
              <a:t>b</a:t>
            </a:r>
            <a:r>
              <a:rPr lang="en-US" sz="1600" dirty="0"/>
              <a:t>, the output of the </a:t>
            </a:r>
            <a:r>
              <a:rPr lang="en-US" sz="1600" baseline="30000" dirty="0"/>
              <a:t> </a:t>
            </a:r>
            <a:r>
              <a:rPr lang="en-US" sz="1600" dirty="0"/>
              <a:t>N</a:t>
            </a:r>
            <a:r>
              <a:rPr lang="en-US" sz="1600" baseline="30000" dirty="0"/>
              <a:t>(2)</a:t>
            </a:r>
            <a:r>
              <a:rPr lang="en-US" sz="1600" baseline="-25000" dirty="0"/>
              <a:t>QCD </a:t>
            </a:r>
            <a:r>
              <a:rPr lang="en-US" sz="1600" dirty="0"/>
              <a:t>for </a:t>
            </a:r>
            <a:r>
              <a:rPr lang="en-US" sz="1600" dirty="0">
                <a:solidFill>
                  <a:srgbClr val="00B0F0"/>
                </a:solidFill>
              </a:rPr>
              <a:t>2016</a:t>
            </a:r>
            <a:r>
              <a:rPr lang="en-US" sz="1600" dirty="0"/>
              <a:t> , </a:t>
            </a:r>
            <a:r>
              <a:rPr lang="en-US" sz="1600" dirty="0">
                <a:solidFill>
                  <a:srgbClr val="FF0000"/>
                </a:solidFill>
              </a:rPr>
              <a:t>2017</a:t>
            </a:r>
            <a:r>
              <a:rPr lang="en-US" sz="1600" dirty="0"/>
              <a:t>, </a:t>
            </a:r>
            <a:r>
              <a:rPr lang="en-US" sz="1600" dirty="0">
                <a:solidFill>
                  <a:srgbClr val="00B050"/>
                </a:solidFill>
              </a:rPr>
              <a:t>2018</a:t>
            </a:r>
          </a:p>
          <a:p>
            <a:pPr marL="285750" indent="-285750">
              <a:buFont typeface="Arial" panose="020B0604020202020204" pitchFamily="34" charset="0"/>
              <a:buChar char="•"/>
            </a:pPr>
            <a:r>
              <a:rPr lang="en-US" sz="1600" dirty="0"/>
              <a:t>The values of e</a:t>
            </a:r>
            <a:r>
              <a:rPr lang="en-US" sz="1600" baseline="-25000" dirty="0"/>
              <a:t>b </a:t>
            </a:r>
            <a:r>
              <a:rPr lang="en-US" sz="1600" dirty="0"/>
              <a:t>are picked when the fit output is efficient</a:t>
            </a:r>
          </a:p>
          <a:p>
            <a:pPr marL="742950" lvl="1" indent="-285750">
              <a:buFont typeface="Arial" panose="020B0604020202020204" pitchFamily="34" charset="0"/>
              <a:buChar char="•"/>
            </a:pPr>
            <a:r>
              <a:rPr lang="en-US" sz="1600" dirty="0"/>
              <a:t>Calculated </a:t>
            </a:r>
            <a:r>
              <a:rPr lang="en-US" sz="1600" dirty="0" err="1"/>
              <a:t>btagging</a:t>
            </a:r>
            <a:r>
              <a:rPr lang="en-US" sz="1600" dirty="0"/>
              <a:t> efficiency for all years</a:t>
            </a:r>
          </a:p>
          <a:p>
            <a:pPr marL="742950" lvl="1" indent="-285750">
              <a:buFont typeface="Arial" panose="020B0604020202020204" pitchFamily="34" charset="0"/>
              <a:buChar char="•"/>
            </a:pPr>
            <a:r>
              <a:rPr lang="en-US" sz="1600" dirty="0" err="1"/>
              <a:t>btagging</a:t>
            </a:r>
            <a:r>
              <a:rPr lang="en-US" sz="1600" dirty="0"/>
              <a:t> efficiency when the parameter is set as a free nuisance in the simultaneous fit</a:t>
            </a:r>
          </a:p>
          <a:p>
            <a:pPr marL="742950" lvl="1" indent="-285750">
              <a:buFont typeface="Arial" panose="020B0604020202020204" pitchFamily="34" charset="0"/>
              <a:buChar char="•"/>
            </a:pPr>
            <a:r>
              <a:rPr lang="en-US" sz="1600" dirty="0">
                <a:solidFill>
                  <a:srgbClr val="00B0F0"/>
                </a:solidFill>
              </a:rPr>
              <a:t>2016: eb (fit) ≈ 0.61 and eb (calculated) ≈0.63</a:t>
            </a:r>
          </a:p>
          <a:p>
            <a:pPr marL="742950" lvl="1" indent="-285750">
              <a:buFont typeface="Arial" panose="020B0604020202020204" pitchFamily="34" charset="0"/>
              <a:buChar char="•"/>
            </a:pPr>
            <a:r>
              <a:rPr lang="en-US" sz="1600" dirty="0">
                <a:solidFill>
                  <a:srgbClr val="FF0000"/>
                </a:solidFill>
              </a:rPr>
              <a:t>2017: eb(fit) ≈  0.55 and eb (calculated) ≈ 0.61 </a:t>
            </a:r>
            <a:endParaRPr lang="el-GR" sz="1600" dirty="0">
              <a:solidFill>
                <a:srgbClr val="FF0000"/>
              </a:solidFill>
            </a:endParaRPr>
          </a:p>
          <a:p>
            <a:pPr marL="742950" lvl="1" indent="-285750">
              <a:buFont typeface="Arial" panose="020B0604020202020204" pitchFamily="34" charset="0"/>
              <a:buChar char="•"/>
            </a:pPr>
            <a:r>
              <a:rPr lang="el-GR" sz="1600" dirty="0">
                <a:solidFill>
                  <a:srgbClr val="00B050"/>
                </a:solidFill>
              </a:rPr>
              <a:t>2018</a:t>
            </a:r>
            <a:r>
              <a:rPr lang="en-US" sz="1600" dirty="0">
                <a:solidFill>
                  <a:srgbClr val="00B050"/>
                </a:solidFill>
              </a:rPr>
              <a:t>: eb(fit) ≈  0.57 and eb (calculated) ≈ 0.63</a:t>
            </a:r>
          </a:p>
          <a:p>
            <a:pPr marL="285750" indent="-285750">
              <a:buFont typeface="Arial" panose="020B0604020202020204" pitchFamily="34" charset="0"/>
              <a:buChar char="•"/>
            </a:pPr>
            <a:r>
              <a:rPr lang="en-US" sz="1600" dirty="0"/>
              <a:t>Stable results (within error) of N</a:t>
            </a:r>
            <a:r>
              <a:rPr lang="en-US" sz="1600" baseline="30000" dirty="0"/>
              <a:t>(2)</a:t>
            </a:r>
            <a:r>
              <a:rPr lang="en-US" sz="1600" baseline="-25000" dirty="0"/>
              <a:t>QCD </a:t>
            </a:r>
            <a:r>
              <a:rPr lang="en-US" sz="1600" dirty="0"/>
              <a:t>for a variety of b-tagging efficiency values</a:t>
            </a:r>
            <a:endParaRPr lang="el-GR" sz="1600" dirty="0"/>
          </a:p>
          <a:p>
            <a:pPr marL="742950" lvl="1" indent="-285750">
              <a:buFont typeface="Arial" panose="020B0604020202020204" pitchFamily="34" charset="0"/>
              <a:buChar char="•"/>
            </a:pPr>
            <a:endParaRPr lang="en-GB" sz="1600" dirty="0">
              <a:solidFill>
                <a:srgbClr val="0070C0"/>
              </a:solidFill>
            </a:endParaRPr>
          </a:p>
        </p:txBody>
      </p:sp>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20</a:t>
            </a:fld>
            <a:endParaRPr lang="en-US" dirty="0"/>
          </a:p>
        </p:txBody>
      </p:sp>
      <p:pic>
        <p:nvPicPr>
          <p:cNvPr id="14" name="Picture 13">
            <a:extLst>
              <a:ext uri="{FF2B5EF4-FFF2-40B4-BE49-F238E27FC236}">
                <a16:creationId xmlns:a16="http://schemas.microsoft.com/office/drawing/2014/main" id="{8995C52F-457C-9443-BA1B-F21F5DEB0FF1}"/>
              </a:ext>
            </a:extLst>
          </p:cNvPr>
          <p:cNvPicPr>
            <a:picLocks noChangeAspect="1"/>
          </p:cNvPicPr>
          <p:nvPr/>
        </p:nvPicPr>
        <p:blipFill>
          <a:blip r:embed="rId2"/>
          <a:stretch>
            <a:fillRect/>
          </a:stretch>
        </p:blipFill>
        <p:spPr>
          <a:xfrm rot="5400000">
            <a:off x="8597392" y="2238836"/>
            <a:ext cx="3012694" cy="4176522"/>
          </a:xfrm>
          <a:prstGeom prst="rect">
            <a:avLst/>
          </a:prstGeom>
        </p:spPr>
      </p:pic>
      <p:sp>
        <p:nvSpPr>
          <p:cNvPr id="15" name="TextBox 14">
            <a:extLst>
              <a:ext uri="{FF2B5EF4-FFF2-40B4-BE49-F238E27FC236}">
                <a16:creationId xmlns:a16="http://schemas.microsoft.com/office/drawing/2014/main" id="{B3B13592-24EF-3448-BC43-26FE00D6E275}"/>
              </a:ext>
            </a:extLst>
          </p:cNvPr>
          <p:cNvSpPr txBox="1"/>
          <p:nvPr/>
        </p:nvSpPr>
        <p:spPr>
          <a:xfrm>
            <a:off x="1456752" y="2327615"/>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6" name="TextBox 15">
            <a:extLst>
              <a:ext uri="{FF2B5EF4-FFF2-40B4-BE49-F238E27FC236}">
                <a16:creationId xmlns:a16="http://schemas.microsoft.com/office/drawing/2014/main" id="{0ED4D88F-A0DC-DC4D-814B-1F880E879F28}"/>
              </a:ext>
            </a:extLst>
          </p:cNvPr>
          <p:cNvSpPr txBox="1"/>
          <p:nvPr/>
        </p:nvSpPr>
        <p:spPr>
          <a:xfrm>
            <a:off x="5293113" y="2327615"/>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7" name="TextBox 16">
            <a:extLst>
              <a:ext uri="{FF2B5EF4-FFF2-40B4-BE49-F238E27FC236}">
                <a16:creationId xmlns:a16="http://schemas.microsoft.com/office/drawing/2014/main" id="{60F98655-EBC0-5C41-880A-B5C6F300905E}"/>
              </a:ext>
            </a:extLst>
          </p:cNvPr>
          <p:cNvSpPr txBox="1"/>
          <p:nvPr/>
        </p:nvSpPr>
        <p:spPr>
          <a:xfrm>
            <a:off x="9333056" y="2327615"/>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24" name="Picture 23">
            <a:extLst>
              <a:ext uri="{FF2B5EF4-FFF2-40B4-BE49-F238E27FC236}">
                <a16:creationId xmlns:a16="http://schemas.microsoft.com/office/drawing/2014/main" id="{7A3482C5-DF07-3D40-9782-879BEF0AA36D}"/>
              </a:ext>
            </a:extLst>
          </p:cNvPr>
          <p:cNvPicPr>
            <a:picLocks noChangeAspect="1"/>
          </p:cNvPicPr>
          <p:nvPr/>
        </p:nvPicPr>
        <p:blipFill>
          <a:blip r:embed="rId3"/>
          <a:stretch>
            <a:fillRect/>
          </a:stretch>
        </p:blipFill>
        <p:spPr>
          <a:xfrm rot="5400000">
            <a:off x="617917" y="2237889"/>
            <a:ext cx="3012694" cy="4176522"/>
          </a:xfrm>
          <a:prstGeom prst="rect">
            <a:avLst/>
          </a:prstGeom>
        </p:spPr>
      </p:pic>
      <p:sp>
        <p:nvSpPr>
          <p:cNvPr id="3" name="TextBox 2">
            <a:extLst>
              <a:ext uri="{FF2B5EF4-FFF2-40B4-BE49-F238E27FC236}">
                <a16:creationId xmlns:a16="http://schemas.microsoft.com/office/drawing/2014/main" id="{A7F31416-D3AD-2147-92A3-81F31408737D}"/>
              </a:ext>
            </a:extLst>
          </p:cNvPr>
          <p:cNvSpPr txBox="1"/>
          <p:nvPr/>
        </p:nvSpPr>
        <p:spPr>
          <a:xfrm>
            <a:off x="2410349" y="4369542"/>
            <a:ext cx="887506" cy="246221"/>
          </a:xfrm>
          <a:prstGeom prst="rect">
            <a:avLst/>
          </a:prstGeom>
          <a:noFill/>
          <a:ln>
            <a:solidFill>
              <a:srgbClr val="00B0F0"/>
            </a:solidFill>
            <a:prstDash val="solid"/>
          </a:ln>
        </p:spPr>
        <p:txBody>
          <a:bodyPr wrap="square" rtlCol="0">
            <a:spAutoFit/>
          </a:bodyPr>
          <a:lstStyle/>
          <a:p>
            <a:r>
              <a:rPr lang="en-US" sz="1000" dirty="0"/>
              <a:t>e</a:t>
            </a:r>
            <a:r>
              <a:rPr lang="en-US" sz="1000" baseline="-25000" dirty="0"/>
              <a:t>b </a:t>
            </a:r>
            <a:r>
              <a:rPr lang="en-US" sz="1000" dirty="0"/>
              <a:t>calculated</a:t>
            </a:r>
          </a:p>
        </p:txBody>
      </p:sp>
      <p:sp>
        <p:nvSpPr>
          <p:cNvPr id="13" name="TextBox 12">
            <a:extLst>
              <a:ext uri="{FF2B5EF4-FFF2-40B4-BE49-F238E27FC236}">
                <a16:creationId xmlns:a16="http://schemas.microsoft.com/office/drawing/2014/main" id="{46E6069C-6D9D-3B4A-AF1B-9CF0896220A4}"/>
              </a:ext>
            </a:extLst>
          </p:cNvPr>
          <p:cNvSpPr txBox="1"/>
          <p:nvPr/>
        </p:nvSpPr>
        <p:spPr>
          <a:xfrm>
            <a:off x="1006863" y="4308367"/>
            <a:ext cx="880177" cy="246221"/>
          </a:xfrm>
          <a:prstGeom prst="rect">
            <a:avLst/>
          </a:prstGeom>
          <a:noFill/>
          <a:ln w="12700">
            <a:solidFill>
              <a:srgbClr val="00B0F0"/>
            </a:solidFill>
            <a:prstDash val="sysDash"/>
          </a:ln>
        </p:spPr>
        <p:txBody>
          <a:bodyPr wrap="square" rtlCol="0">
            <a:spAutoFit/>
          </a:bodyPr>
          <a:lstStyle/>
          <a:p>
            <a:r>
              <a:rPr lang="en-US" sz="1000" dirty="0"/>
              <a:t>e</a:t>
            </a:r>
            <a:r>
              <a:rPr lang="en-US" sz="1000" baseline="-25000" dirty="0"/>
              <a:t>b </a:t>
            </a:r>
            <a:r>
              <a:rPr lang="en-US" sz="1000" dirty="0"/>
              <a:t>from fit</a:t>
            </a:r>
          </a:p>
        </p:txBody>
      </p:sp>
      <p:cxnSp>
        <p:nvCxnSpPr>
          <p:cNvPr id="6" name="Straight Arrow Connector 5">
            <a:extLst>
              <a:ext uri="{FF2B5EF4-FFF2-40B4-BE49-F238E27FC236}">
                <a16:creationId xmlns:a16="http://schemas.microsoft.com/office/drawing/2014/main" id="{E9D1AE3C-35E5-4948-858C-CA70D25F9329}"/>
              </a:ext>
            </a:extLst>
          </p:cNvPr>
          <p:cNvCxnSpPr>
            <a:cxnSpLocks/>
          </p:cNvCxnSpPr>
          <p:nvPr/>
        </p:nvCxnSpPr>
        <p:spPr>
          <a:xfrm>
            <a:off x="1907602" y="4450084"/>
            <a:ext cx="296205" cy="51860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1DF872-8657-C449-BCAD-F3FC87A7B2ED}"/>
              </a:ext>
            </a:extLst>
          </p:cNvPr>
          <p:cNvCxnSpPr>
            <a:cxnSpLocks/>
          </p:cNvCxnSpPr>
          <p:nvPr/>
        </p:nvCxnSpPr>
        <p:spPr>
          <a:xfrm flipH="1">
            <a:off x="2638950" y="4615763"/>
            <a:ext cx="216517" cy="39631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17F8D55-829C-624A-983D-039193DF3837}"/>
              </a:ext>
            </a:extLst>
          </p:cNvPr>
          <p:cNvSpPr txBox="1"/>
          <p:nvPr/>
        </p:nvSpPr>
        <p:spPr>
          <a:xfrm>
            <a:off x="6400621" y="4431478"/>
            <a:ext cx="887506" cy="246221"/>
          </a:xfrm>
          <a:prstGeom prst="rect">
            <a:avLst/>
          </a:prstGeom>
          <a:noFill/>
          <a:ln>
            <a:solidFill>
              <a:srgbClr val="00B0F0"/>
            </a:solidFill>
            <a:prstDash val="solid"/>
          </a:ln>
        </p:spPr>
        <p:txBody>
          <a:bodyPr wrap="square" rtlCol="0">
            <a:spAutoFit/>
          </a:bodyPr>
          <a:lstStyle/>
          <a:p>
            <a:r>
              <a:rPr lang="en-US" sz="1000" dirty="0"/>
              <a:t>e</a:t>
            </a:r>
            <a:r>
              <a:rPr lang="en-US" sz="1000" baseline="-25000" dirty="0"/>
              <a:t>b </a:t>
            </a:r>
            <a:r>
              <a:rPr lang="en-US" sz="1000" dirty="0"/>
              <a:t>calculated</a:t>
            </a:r>
          </a:p>
        </p:txBody>
      </p:sp>
      <p:cxnSp>
        <p:nvCxnSpPr>
          <p:cNvPr id="20" name="Straight Arrow Connector 19">
            <a:extLst>
              <a:ext uri="{FF2B5EF4-FFF2-40B4-BE49-F238E27FC236}">
                <a16:creationId xmlns:a16="http://schemas.microsoft.com/office/drawing/2014/main" id="{EF99E3C0-151B-1A46-BB0C-9E120D20BE84}"/>
              </a:ext>
            </a:extLst>
          </p:cNvPr>
          <p:cNvCxnSpPr>
            <a:cxnSpLocks/>
          </p:cNvCxnSpPr>
          <p:nvPr/>
        </p:nvCxnSpPr>
        <p:spPr>
          <a:xfrm flipH="1" flipV="1">
            <a:off x="6750424" y="4121524"/>
            <a:ext cx="80682" cy="32220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AF8B3169-DBA8-E145-9ECB-381E71FD6F9D}"/>
              </a:ext>
            </a:extLst>
          </p:cNvPr>
          <p:cNvPicPr>
            <a:picLocks noChangeAspect="1"/>
          </p:cNvPicPr>
          <p:nvPr/>
        </p:nvPicPr>
        <p:blipFill>
          <a:blip r:embed="rId4"/>
          <a:stretch>
            <a:fillRect/>
          </a:stretch>
        </p:blipFill>
        <p:spPr>
          <a:xfrm rot="5400000">
            <a:off x="4584294" y="2237889"/>
            <a:ext cx="3012694" cy="4176522"/>
          </a:xfrm>
          <a:prstGeom prst="rect">
            <a:avLst/>
          </a:prstGeom>
        </p:spPr>
      </p:pic>
      <p:sp>
        <p:nvSpPr>
          <p:cNvPr id="30" name="TextBox 29">
            <a:extLst>
              <a:ext uri="{FF2B5EF4-FFF2-40B4-BE49-F238E27FC236}">
                <a16:creationId xmlns:a16="http://schemas.microsoft.com/office/drawing/2014/main" id="{F8936BFC-F48F-E842-86E9-A3E379DDB28B}"/>
              </a:ext>
            </a:extLst>
          </p:cNvPr>
          <p:cNvSpPr txBox="1"/>
          <p:nvPr/>
        </p:nvSpPr>
        <p:spPr>
          <a:xfrm>
            <a:off x="4605774" y="4308367"/>
            <a:ext cx="880177" cy="246221"/>
          </a:xfrm>
          <a:prstGeom prst="rect">
            <a:avLst/>
          </a:prstGeom>
          <a:noFill/>
          <a:ln w="12700">
            <a:solidFill>
              <a:srgbClr val="FF0000"/>
            </a:solidFill>
            <a:prstDash val="sysDash"/>
          </a:ln>
        </p:spPr>
        <p:txBody>
          <a:bodyPr wrap="square" rtlCol="0">
            <a:spAutoFit/>
          </a:bodyPr>
          <a:lstStyle/>
          <a:p>
            <a:r>
              <a:rPr lang="en-US" sz="1000" dirty="0"/>
              <a:t>e</a:t>
            </a:r>
            <a:r>
              <a:rPr lang="en-US" sz="1000" baseline="-25000" dirty="0"/>
              <a:t>b </a:t>
            </a:r>
            <a:r>
              <a:rPr lang="en-US" sz="1000" dirty="0"/>
              <a:t>from fit</a:t>
            </a:r>
          </a:p>
        </p:txBody>
      </p:sp>
      <p:cxnSp>
        <p:nvCxnSpPr>
          <p:cNvPr id="31" name="Straight Arrow Connector 30">
            <a:extLst>
              <a:ext uri="{FF2B5EF4-FFF2-40B4-BE49-F238E27FC236}">
                <a16:creationId xmlns:a16="http://schemas.microsoft.com/office/drawing/2014/main" id="{6161E636-FEEF-6C4C-A2BF-CA1F6826FA26}"/>
              </a:ext>
            </a:extLst>
          </p:cNvPr>
          <p:cNvCxnSpPr>
            <a:cxnSpLocks/>
          </p:cNvCxnSpPr>
          <p:nvPr/>
        </p:nvCxnSpPr>
        <p:spPr>
          <a:xfrm flipV="1">
            <a:off x="5506513" y="3935002"/>
            <a:ext cx="293177" cy="515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82F8B2B-C812-CB40-B8B8-0041EB89536E}"/>
              </a:ext>
            </a:extLst>
          </p:cNvPr>
          <p:cNvSpPr txBox="1"/>
          <p:nvPr/>
        </p:nvSpPr>
        <p:spPr>
          <a:xfrm>
            <a:off x="6527041" y="4369542"/>
            <a:ext cx="887506" cy="246221"/>
          </a:xfrm>
          <a:prstGeom prst="rect">
            <a:avLst/>
          </a:prstGeom>
          <a:noFill/>
          <a:ln>
            <a:solidFill>
              <a:srgbClr val="FF0000"/>
            </a:solidFill>
            <a:prstDash val="solid"/>
          </a:ln>
        </p:spPr>
        <p:txBody>
          <a:bodyPr wrap="square" rtlCol="0">
            <a:spAutoFit/>
          </a:bodyPr>
          <a:lstStyle/>
          <a:p>
            <a:r>
              <a:rPr lang="en-US" sz="1000" dirty="0"/>
              <a:t>e</a:t>
            </a:r>
            <a:r>
              <a:rPr lang="en-US" sz="1000" baseline="-25000" dirty="0"/>
              <a:t>b </a:t>
            </a:r>
            <a:r>
              <a:rPr lang="en-US" sz="1000" dirty="0"/>
              <a:t>calculated</a:t>
            </a:r>
          </a:p>
        </p:txBody>
      </p:sp>
      <p:cxnSp>
        <p:nvCxnSpPr>
          <p:cNvPr id="34" name="Straight Arrow Connector 33">
            <a:extLst>
              <a:ext uri="{FF2B5EF4-FFF2-40B4-BE49-F238E27FC236}">
                <a16:creationId xmlns:a16="http://schemas.microsoft.com/office/drawing/2014/main" id="{9CE26ABA-CBA9-F241-8F9A-E5AC12AC2EEF}"/>
              </a:ext>
            </a:extLst>
          </p:cNvPr>
          <p:cNvCxnSpPr>
            <a:cxnSpLocks/>
          </p:cNvCxnSpPr>
          <p:nvPr/>
        </p:nvCxnSpPr>
        <p:spPr>
          <a:xfrm flipV="1">
            <a:off x="6979539" y="4070212"/>
            <a:ext cx="18730" cy="299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05CD1F3-19FB-464E-85B5-E43A63E8ED75}"/>
              </a:ext>
            </a:extLst>
          </p:cNvPr>
          <p:cNvSpPr txBox="1"/>
          <p:nvPr/>
        </p:nvSpPr>
        <p:spPr>
          <a:xfrm>
            <a:off x="9956698" y="4246431"/>
            <a:ext cx="887506" cy="246221"/>
          </a:xfrm>
          <a:prstGeom prst="rect">
            <a:avLst/>
          </a:prstGeom>
          <a:noFill/>
          <a:ln>
            <a:solidFill>
              <a:srgbClr val="00B050"/>
            </a:solidFill>
            <a:prstDash val="solid"/>
          </a:ln>
        </p:spPr>
        <p:txBody>
          <a:bodyPr wrap="square" rtlCol="0">
            <a:spAutoFit/>
          </a:bodyPr>
          <a:lstStyle/>
          <a:p>
            <a:r>
              <a:rPr lang="en-US" sz="1000" dirty="0"/>
              <a:t>e</a:t>
            </a:r>
            <a:r>
              <a:rPr lang="en-US" sz="1000" baseline="-25000" dirty="0"/>
              <a:t>b </a:t>
            </a:r>
            <a:r>
              <a:rPr lang="en-US" sz="1000" dirty="0"/>
              <a:t>calculated</a:t>
            </a:r>
          </a:p>
        </p:txBody>
      </p:sp>
      <p:cxnSp>
        <p:nvCxnSpPr>
          <p:cNvPr id="39" name="Straight Arrow Connector 38">
            <a:extLst>
              <a:ext uri="{FF2B5EF4-FFF2-40B4-BE49-F238E27FC236}">
                <a16:creationId xmlns:a16="http://schemas.microsoft.com/office/drawing/2014/main" id="{1847872B-9B03-5745-A9D4-074F18F7B5FB}"/>
              </a:ext>
            </a:extLst>
          </p:cNvPr>
          <p:cNvCxnSpPr>
            <a:cxnSpLocks/>
          </p:cNvCxnSpPr>
          <p:nvPr/>
        </p:nvCxnSpPr>
        <p:spPr>
          <a:xfrm flipH="1">
            <a:off x="10185299" y="4492652"/>
            <a:ext cx="216517" cy="39631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7E67A96-5986-C044-B1DC-F764404605AC}"/>
              </a:ext>
            </a:extLst>
          </p:cNvPr>
          <p:cNvSpPr txBox="1"/>
          <p:nvPr/>
        </p:nvSpPr>
        <p:spPr>
          <a:xfrm>
            <a:off x="8756022" y="3923549"/>
            <a:ext cx="880177" cy="246221"/>
          </a:xfrm>
          <a:prstGeom prst="rect">
            <a:avLst/>
          </a:prstGeom>
          <a:noFill/>
          <a:ln w="12700">
            <a:solidFill>
              <a:srgbClr val="00B050"/>
            </a:solidFill>
            <a:prstDash val="sysDash"/>
          </a:ln>
        </p:spPr>
        <p:txBody>
          <a:bodyPr wrap="square" rtlCol="0">
            <a:spAutoFit/>
          </a:bodyPr>
          <a:lstStyle/>
          <a:p>
            <a:r>
              <a:rPr lang="en-US" sz="1000" dirty="0"/>
              <a:t>e</a:t>
            </a:r>
            <a:r>
              <a:rPr lang="en-US" sz="1000" baseline="-25000" dirty="0"/>
              <a:t>b </a:t>
            </a:r>
            <a:r>
              <a:rPr lang="en-US" sz="1000" dirty="0"/>
              <a:t>from fit</a:t>
            </a:r>
          </a:p>
        </p:txBody>
      </p:sp>
      <p:cxnSp>
        <p:nvCxnSpPr>
          <p:cNvPr id="41" name="Straight Arrow Connector 40">
            <a:extLst>
              <a:ext uri="{FF2B5EF4-FFF2-40B4-BE49-F238E27FC236}">
                <a16:creationId xmlns:a16="http://schemas.microsoft.com/office/drawing/2014/main" id="{D6D78092-00FE-3E4F-A9CE-0AA3F0CEF333}"/>
              </a:ext>
            </a:extLst>
          </p:cNvPr>
          <p:cNvCxnSpPr>
            <a:cxnSpLocks/>
          </p:cNvCxnSpPr>
          <p:nvPr/>
        </p:nvCxnSpPr>
        <p:spPr>
          <a:xfrm flipH="1">
            <a:off x="9046894" y="4192543"/>
            <a:ext cx="167164" cy="42322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305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194755"/>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21</a:t>
            </a:fld>
            <a:endParaRPr lang="en-US" dirty="0"/>
          </a:p>
        </p:txBody>
      </p:sp>
      <p:sp>
        <p:nvSpPr>
          <p:cNvPr id="3" name="TextBox 2">
            <a:extLst>
              <a:ext uri="{FF2B5EF4-FFF2-40B4-BE49-F238E27FC236}">
                <a16:creationId xmlns:a16="http://schemas.microsoft.com/office/drawing/2014/main" id="{FD9EB30D-1896-E544-947E-9F4F9A085C5F}"/>
              </a:ext>
            </a:extLst>
          </p:cNvPr>
          <p:cNvSpPr txBox="1"/>
          <p:nvPr/>
        </p:nvSpPr>
        <p:spPr>
          <a:xfrm>
            <a:off x="182879" y="1028343"/>
            <a:ext cx="11610109" cy="4801314"/>
          </a:xfrm>
          <a:prstGeom prst="rect">
            <a:avLst/>
          </a:prstGeom>
          <a:noFill/>
        </p:spPr>
        <p:txBody>
          <a:bodyPr wrap="square" rtlCol="0">
            <a:spAutoFit/>
          </a:bodyPr>
          <a:lstStyle/>
          <a:p>
            <a:pPr marL="285750" indent="-285750">
              <a:buFont typeface="Arial" panose="020B0604020202020204" pitchFamily="34" charset="0"/>
              <a:buChar char="•"/>
            </a:pPr>
            <a:r>
              <a:rPr lang="en-US" dirty="0"/>
              <a:t>Delivered a new top Tagger that discriminates top jets from QCD jets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Efficiencies and Acceptances for measured variables </a:t>
            </a:r>
          </a:p>
          <a:p>
            <a:pPr marL="742950" lvl="1" indent="-285750">
              <a:buFont typeface="Arial" panose="020B0604020202020204" pitchFamily="34" charset="0"/>
              <a:buChar char="•"/>
            </a:pPr>
            <a:r>
              <a:rPr lang="en-US" dirty="0"/>
              <a:t>New variables: top angular</a:t>
            </a:r>
          </a:p>
          <a:p>
            <a:pPr marL="742950" lvl="1" indent="-285750">
              <a:buFont typeface="Arial" panose="020B0604020202020204" pitchFamily="34" charset="0"/>
              <a:buChar char="•"/>
            </a:pPr>
            <a:r>
              <a:rPr lang="en-US" dirty="0" err="1"/>
              <a:t>btagging</a:t>
            </a:r>
            <a:r>
              <a:rPr lang="en-US" dirty="0"/>
              <a:t> efficiency in the |eta|, </a:t>
            </a:r>
            <a:r>
              <a:rPr lang="en-US" dirty="0" err="1"/>
              <a:t>pT</a:t>
            </a:r>
            <a:r>
              <a:rPr lang="en-US" dirty="0"/>
              <a:t> </a:t>
            </a:r>
            <a:r>
              <a:rPr lang="en-US" dirty="0" err="1"/>
              <a:t>subjet</a:t>
            </a:r>
            <a:r>
              <a:rPr lang="en-US" dirty="0"/>
              <a:t> phase space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QCD Closure tests to ensure that the shape of the QCD in the CR and in SR are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ttbar contamination in the CR for measured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Signal Extraction</a:t>
            </a:r>
          </a:p>
          <a:p>
            <a:pPr marL="742950" lvl="1" indent="-285750">
              <a:buFont typeface="Arial" panose="020B0604020202020204" pitchFamily="34" charset="0"/>
              <a:buChar char="•"/>
            </a:pPr>
            <a:r>
              <a:rPr lang="en-US" dirty="0"/>
              <a:t>Fit to extract the N</a:t>
            </a:r>
            <a:r>
              <a:rPr lang="en-US" baseline="-25000" dirty="0"/>
              <a:t>QCD </a:t>
            </a:r>
            <a:r>
              <a:rPr lang="en-US" dirty="0"/>
              <a:t> in the extended Signal Region A (SR</a:t>
            </a:r>
            <a:r>
              <a:rPr lang="en-US" baseline="-25000" dirty="0"/>
              <a:t>A</a:t>
            </a:r>
            <a:r>
              <a:rPr lang="en-US" dirty="0"/>
              <a:t> ) </a:t>
            </a:r>
          </a:p>
          <a:p>
            <a:pPr marL="742950" lvl="1" indent="-285750">
              <a:buFont typeface="Arial" panose="020B0604020202020204" pitchFamily="34" charset="0"/>
              <a:buChar char="•"/>
            </a:pPr>
            <a:r>
              <a:rPr lang="en-US" dirty="0"/>
              <a:t>Simultaneous fit in 3 regions to suppress the ttbar contribution in the CR</a:t>
            </a:r>
          </a:p>
          <a:p>
            <a:pPr marL="742950" lvl="1" indent="-285750">
              <a:buFont typeface="Arial" panose="020B0604020202020204" pitchFamily="34" charset="0"/>
              <a:buChar char="•"/>
            </a:pPr>
            <a:r>
              <a:rPr lang="el-GR" dirty="0"/>
              <a:t>Ν</a:t>
            </a:r>
            <a:r>
              <a:rPr lang="en-US" baseline="-25000" dirty="0"/>
              <a:t>QCD</a:t>
            </a:r>
            <a:r>
              <a:rPr lang="en-US" dirty="0"/>
              <a:t> not affected from b-tagging efficiency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34590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a:p>
        </p:txBody>
      </p:sp>
      <p:sp>
        <p:nvSpPr>
          <p:cNvPr id="5" name="TextBox 4"/>
          <p:cNvSpPr txBox="1"/>
          <p:nvPr/>
        </p:nvSpPr>
        <p:spPr>
          <a:xfrm>
            <a:off x="672662" y="3075057"/>
            <a:ext cx="10846676" cy="707886"/>
          </a:xfrm>
          <a:prstGeom prst="rect">
            <a:avLst/>
          </a:prstGeom>
          <a:noFill/>
        </p:spPr>
        <p:txBody>
          <a:bodyPr wrap="square" rtlCol="0">
            <a:spAutoFit/>
          </a:bodyPr>
          <a:lstStyle/>
          <a:p>
            <a:pPr algn="ctr"/>
            <a:r>
              <a:rPr lang="en-US" sz="4000" u="sng" dirty="0"/>
              <a:t>BACKUP SLIDES</a:t>
            </a:r>
            <a:endParaRPr lang="en-GB" sz="4000" u="sng" dirty="0"/>
          </a:p>
        </p:txBody>
      </p:sp>
      <p:sp>
        <p:nvSpPr>
          <p:cNvPr id="6" name="Slide Number Placeholder 5"/>
          <p:cNvSpPr>
            <a:spLocks noGrp="1"/>
          </p:cNvSpPr>
          <p:nvPr>
            <p:ph type="sldNum" sz="quarter" idx="12"/>
          </p:nvPr>
        </p:nvSpPr>
        <p:spPr/>
        <p:txBody>
          <a:bodyPr/>
          <a:lstStyle/>
          <a:p>
            <a:fld id="{AEEFAC8D-0A19-DC49-9F7A-4BFCAD95B105}" type="slidenum">
              <a:rPr lang="en-US" smtClean="0"/>
              <a:t>22</a:t>
            </a:fld>
            <a:endParaRPr lang="en-US"/>
          </a:p>
        </p:txBody>
      </p:sp>
    </p:spTree>
    <p:extLst>
      <p:ext uri="{BB962C8B-B14F-4D97-AF65-F5344CB8AC3E}">
        <p14:creationId xmlns:p14="http://schemas.microsoft.com/office/powerpoint/2010/main" val="2497722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Efficiency and Acceptance for </a:t>
            </a:r>
            <a:r>
              <a:rPr lang="en-US" sz="2800" u="sng" dirty="0">
                <a:solidFill>
                  <a:srgbClr val="00B0F0"/>
                </a:solidFill>
              </a:rPr>
              <a:t>2016</a:t>
            </a:r>
            <a:r>
              <a:rPr lang="en-US" sz="2800" u="sng" dirty="0"/>
              <a:t>,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with no </a:t>
            </a:r>
            <a:r>
              <a:rPr lang="en-US" sz="2800" u="sng" dirty="0" err="1"/>
              <a:t>btagging</a:t>
            </a:r>
            <a:r>
              <a:rPr lang="en-US" sz="2800" u="sng" dirty="0"/>
              <a:t> selection</a:t>
            </a:r>
          </a:p>
        </p:txBody>
      </p:sp>
      <p:sp>
        <p:nvSpPr>
          <p:cNvPr id="2" name="Slide Number Placeholder 1">
            <a:extLst>
              <a:ext uri="{FF2B5EF4-FFF2-40B4-BE49-F238E27FC236}">
                <a16:creationId xmlns:a16="http://schemas.microsoft.com/office/drawing/2014/main" id="{058B081A-42AE-1546-BB2F-71DDBB5FF254}"/>
              </a:ext>
            </a:extLst>
          </p:cNvPr>
          <p:cNvSpPr>
            <a:spLocks noGrp="1"/>
          </p:cNvSpPr>
          <p:nvPr>
            <p:ph type="sldNum" sz="quarter" idx="12"/>
          </p:nvPr>
        </p:nvSpPr>
        <p:spPr/>
        <p:txBody>
          <a:bodyPr/>
          <a:lstStyle/>
          <a:p>
            <a:fld id="{4FAB73BC-B049-4115-A692-8D63A059BFB8}" type="slidenum">
              <a:rPr lang="en-US" smtClean="0"/>
              <a:pPr/>
              <a:t>23</a:t>
            </a:fld>
            <a:endParaRPr lang="en-US" dirty="0"/>
          </a:p>
        </p:txBody>
      </p:sp>
      <p:pic>
        <p:nvPicPr>
          <p:cNvPr id="6" name="Picture 5">
            <a:extLst>
              <a:ext uri="{FF2B5EF4-FFF2-40B4-BE49-F238E27FC236}">
                <a16:creationId xmlns:a16="http://schemas.microsoft.com/office/drawing/2014/main" id="{A5CAEC79-365B-A042-94B6-63C640D93DA5}"/>
              </a:ext>
            </a:extLst>
          </p:cNvPr>
          <p:cNvPicPr>
            <a:picLocks noChangeAspect="1"/>
          </p:cNvPicPr>
          <p:nvPr/>
        </p:nvPicPr>
        <p:blipFill>
          <a:blip r:embed="rId2"/>
          <a:stretch>
            <a:fillRect/>
          </a:stretch>
        </p:blipFill>
        <p:spPr>
          <a:xfrm rot="5400000">
            <a:off x="651715" y="286430"/>
            <a:ext cx="5041265" cy="6120765"/>
          </a:xfrm>
          <a:prstGeom prst="rect">
            <a:avLst/>
          </a:prstGeom>
        </p:spPr>
      </p:pic>
      <p:pic>
        <p:nvPicPr>
          <p:cNvPr id="10" name="Picture 9">
            <a:extLst>
              <a:ext uri="{FF2B5EF4-FFF2-40B4-BE49-F238E27FC236}">
                <a16:creationId xmlns:a16="http://schemas.microsoft.com/office/drawing/2014/main" id="{669075B1-AC91-AE43-9EC9-25AA7CD268AF}"/>
              </a:ext>
            </a:extLst>
          </p:cNvPr>
          <p:cNvPicPr>
            <a:picLocks noChangeAspect="1"/>
          </p:cNvPicPr>
          <p:nvPr/>
        </p:nvPicPr>
        <p:blipFill>
          <a:blip r:embed="rId3"/>
          <a:stretch>
            <a:fillRect/>
          </a:stretch>
        </p:blipFill>
        <p:spPr>
          <a:xfrm rot="5400000">
            <a:off x="6543239" y="368617"/>
            <a:ext cx="5041265" cy="6120765"/>
          </a:xfrm>
          <a:prstGeom prst="rect">
            <a:avLst/>
          </a:prstGeom>
        </p:spPr>
      </p:pic>
    </p:spTree>
    <p:extLst>
      <p:ext uri="{BB962C8B-B14F-4D97-AF65-F5344CB8AC3E}">
        <p14:creationId xmlns:p14="http://schemas.microsoft.com/office/powerpoint/2010/main" val="2837799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24</a:t>
            </a:fld>
            <a:endParaRPr lang="en-US" dirty="0"/>
          </a:p>
        </p:txBody>
      </p:sp>
      <p:sp>
        <p:nvSpPr>
          <p:cNvPr id="7" name="TextBox 6"/>
          <p:cNvSpPr txBox="1"/>
          <p:nvPr/>
        </p:nvSpPr>
        <p:spPr>
          <a:xfrm>
            <a:off x="6747309" y="2916455"/>
            <a:ext cx="184731" cy="369332"/>
          </a:xfrm>
          <a:prstGeom prst="rect">
            <a:avLst/>
          </a:prstGeom>
          <a:noFill/>
        </p:spPr>
        <p:txBody>
          <a:bodyPr wrap="none" rtlCol="0">
            <a:spAutoFit/>
          </a:bodyPr>
          <a:lstStyle/>
          <a:p>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19" y="925781"/>
            <a:ext cx="3417252" cy="270294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942" y="925781"/>
            <a:ext cx="3417252" cy="270294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3026" y="3628724"/>
            <a:ext cx="3334307" cy="2637336"/>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619" y="3561348"/>
            <a:ext cx="3419491" cy="270471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2180" y="3561348"/>
            <a:ext cx="3415014" cy="2701172"/>
          </a:xfrm>
          <a:prstGeom prst="rect">
            <a:avLst/>
          </a:prstGeom>
        </p:spPr>
      </p:pic>
      <p:sp>
        <p:nvSpPr>
          <p:cNvPr id="16" name="TextBox 15"/>
          <p:cNvSpPr txBox="1"/>
          <p:nvPr/>
        </p:nvSpPr>
        <p:spPr>
          <a:xfrm>
            <a:off x="111966" y="83975"/>
            <a:ext cx="7791062" cy="523220"/>
          </a:xfrm>
          <a:prstGeom prst="rect">
            <a:avLst/>
          </a:prstGeom>
          <a:noFill/>
        </p:spPr>
        <p:txBody>
          <a:bodyPr wrap="square" rtlCol="0">
            <a:spAutoFit/>
          </a:bodyPr>
          <a:lstStyle/>
          <a:p>
            <a:r>
              <a:rPr lang="en-GB" sz="2800" u="sng" dirty="0"/>
              <a:t>Training variables 2017</a:t>
            </a: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5512" y="925781"/>
            <a:ext cx="3421821" cy="2706557"/>
          </a:xfrm>
          <a:prstGeom prst="rect">
            <a:avLst/>
          </a:prstGeom>
        </p:spPr>
      </p:pic>
    </p:spTree>
    <p:extLst>
      <p:ext uri="{BB962C8B-B14F-4D97-AF65-F5344CB8AC3E}">
        <p14:creationId xmlns:p14="http://schemas.microsoft.com/office/powerpoint/2010/main" val="4115047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25</a:t>
            </a:fld>
            <a:endParaRPr lang="en-US" dirty="0"/>
          </a:p>
        </p:txBody>
      </p:sp>
      <p:sp>
        <p:nvSpPr>
          <p:cNvPr id="7" name="TextBox 6"/>
          <p:cNvSpPr txBox="1"/>
          <p:nvPr/>
        </p:nvSpPr>
        <p:spPr>
          <a:xfrm>
            <a:off x="6747309" y="2916455"/>
            <a:ext cx="184731" cy="369332"/>
          </a:xfrm>
          <a:prstGeom prst="rect">
            <a:avLst/>
          </a:prstGeom>
          <a:noFill/>
        </p:spPr>
        <p:txBody>
          <a:bodyPr wrap="none" rtlCol="0">
            <a:spAutoFit/>
          </a:bodyPr>
          <a:lstStyle/>
          <a:p>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19" y="925781"/>
            <a:ext cx="3417252" cy="270294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375" y="925781"/>
            <a:ext cx="3419582" cy="270478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6710" y="925781"/>
            <a:ext cx="3417251" cy="2702943"/>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619" y="3559577"/>
            <a:ext cx="3417252" cy="2702943"/>
          </a:xfrm>
          <a:prstGeom prst="rect">
            <a:avLst/>
          </a:prstGeom>
        </p:spPr>
      </p:pic>
      <p:sp>
        <p:nvSpPr>
          <p:cNvPr id="13" name="TextBox 12"/>
          <p:cNvSpPr txBox="1"/>
          <p:nvPr/>
        </p:nvSpPr>
        <p:spPr>
          <a:xfrm>
            <a:off x="111966" y="83975"/>
            <a:ext cx="7791062" cy="523220"/>
          </a:xfrm>
          <a:prstGeom prst="rect">
            <a:avLst/>
          </a:prstGeom>
          <a:noFill/>
        </p:spPr>
        <p:txBody>
          <a:bodyPr wrap="square" rtlCol="0">
            <a:spAutoFit/>
          </a:bodyPr>
          <a:lstStyle/>
          <a:p>
            <a:r>
              <a:rPr lang="en-GB" sz="2800" u="sng" dirty="0"/>
              <a:t>Training variables 2017</a:t>
            </a:r>
          </a:p>
        </p:txBody>
      </p:sp>
    </p:spTree>
    <p:extLst>
      <p:ext uri="{BB962C8B-B14F-4D97-AF65-F5344CB8AC3E}">
        <p14:creationId xmlns:p14="http://schemas.microsoft.com/office/powerpoint/2010/main" val="3501235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954107"/>
          </a:xfrm>
          <a:prstGeom prst="rect">
            <a:avLst/>
          </a:prstGeom>
          <a:noFill/>
        </p:spPr>
        <p:txBody>
          <a:bodyPr wrap="square" rtlCol="0">
            <a:spAutoFit/>
          </a:bodyPr>
          <a:lstStyle/>
          <a:p>
            <a:r>
              <a:rPr lang="en-US" sz="2800" u="sng" dirty="0"/>
              <a:t>Signal Extraction</a:t>
            </a:r>
          </a:p>
          <a:p>
            <a:endParaRPr lang="en-US" sz="2800" u="sng" dirty="0"/>
          </a:p>
        </p:txBody>
      </p:sp>
      <mc:AlternateContent xmlns:mc="http://schemas.openxmlformats.org/markup-compatibility/2006" xmlns:a14="http://schemas.microsoft.com/office/drawing/2010/main">
        <mc:Choice Requires="a14">
          <p:sp>
            <p:nvSpPr>
              <p:cNvPr id="14" name="TextBox 13"/>
              <p:cNvSpPr txBox="1"/>
              <p:nvPr/>
            </p:nvSpPr>
            <p:spPr>
              <a:xfrm>
                <a:off x="361281" y="613037"/>
                <a:ext cx="11533733" cy="5521448"/>
              </a:xfrm>
              <a:prstGeom prst="rect">
                <a:avLst/>
              </a:prstGeom>
              <a:noFill/>
            </p:spPr>
            <p:txBody>
              <a:bodyPr wrap="square" rtlCol="0">
                <a:spAutoFit/>
              </a:bodyPr>
              <a:lstStyle/>
              <a:p>
                <a:pPr marL="285750" indent="-285750">
                  <a:buFont typeface="Arial" panose="020B0604020202020204" pitchFamily="34" charset="0"/>
                  <a:buChar char="•"/>
                </a:pPr>
                <a:r>
                  <a:rPr lang="en-GB" sz="1600" dirty="0">
                    <a:sym typeface="Wingdings" pitchFamily="2" charset="2"/>
                  </a:rPr>
                  <a:t>Dominant Background is the QCD </a:t>
                </a:r>
                <a:r>
                  <a:rPr lang="en-GB" sz="1600" dirty="0" err="1">
                    <a:sym typeface="Wingdings" pitchFamily="2" charset="2"/>
                  </a:rPr>
                  <a:t>multijet</a:t>
                </a:r>
                <a:r>
                  <a:rPr lang="en-GB" sz="1600" dirty="0">
                    <a:sym typeface="Wingdings" pitchFamily="2" charset="2"/>
                  </a:rPr>
                  <a:t> production  mimic the topological substructure of a top decay jet</a:t>
                </a:r>
              </a:p>
              <a:p>
                <a:pPr marL="285750" indent="-285750">
                  <a:buFont typeface="Arial" panose="020B0604020202020204" pitchFamily="34" charset="0"/>
                  <a:buChar char="•"/>
                </a:pPr>
                <a:r>
                  <a:rPr lang="en-GB" sz="1600" dirty="0">
                    <a:sym typeface="Wingdings" pitchFamily="2" charset="2"/>
                  </a:rPr>
                  <a:t>We suppress the QCD using b-tagging and our newly developed </a:t>
                </a:r>
                <a:r>
                  <a:rPr lang="en-GB" sz="1600" dirty="0" err="1">
                    <a:sym typeface="Wingdings" pitchFamily="2" charset="2"/>
                  </a:rPr>
                  <a:t>topTagger</a:t>
                </a:r>
                <a:endParaRPr lang="en-GB" sz="1600" dirty="0">
                  <a:sym typeface="Wingdings" pitchFamily="2" charset="2"/>
                </a:endParaRPr>
              </a:p>
              <a:p>
                <a:pPr marL="285750" indent="-285750">
                  <a:buFont typeface="Arial" panose="020B0604020202020204" pitchFamily="34" charset="0"/>
                  <a:buChar char="•"/>
                </a:pPr>
                <a:r>
                  <a:rPr lang="en-GB" sz="1600" dirty="0">
                    <a:sym typeface="Wingdings" pitchFamily="2" charset="2"/>
                  </a:rPr>
                  <a:t>Remaining contribution: data driven technique based on the assumption that if the b-tagging requirement is reverted:</a:t>
                </a:r>
              </a:p>
              <a:p>
                <a:pPr marL="742950" lvl="1" indent="-285750">
                  <a:buFont typeface="Arial" panose="020B0604020202020204" pitchFamily="34" charset="0"/>
                  <a:buChar char="•"/>
                </a:pPr>
                <a:r>
                  <a:rPr lang="en-GB" sz="1600" dirty="0">
                    <a:sym typeface="Wingdings" pitchFamily="2" charset="2"/>
                  </a:rPr>
                  <a:t>Pure QCD sample</a:t>
                </a:r>
              </a:p>
              <a:p>
                <a:pPr marL="742950" lvl="1" indent="-285750">
                  <a:buFont typeface="Arial" panose="020B0604020202020204" pitchFamily="34" charset="0"/>
                  <a:buChar char="•"/>
                </a:pPr>
                <a:r>
                  <a:rPr lang="en-GB" sz="1600" dirty="0">
                    <a:sym typeface="Wingdings" pitchFamily="2" charset="2"/>
                  </a:rPr>
                  <a:t>Jet kinematic properties are not affected</a:t>
                </a:r>
              </a:p>
              <a:p>
                <a:pPr marL="285750" indent="-285750">
                  <a:buFont typeface="Arial" panose="020B0604020202020204" pitchFamily="34" charset="0"/>
                  <a:buChar char="•"/>
                </a:pPr>
                <a:r>
                  <a:rPr lang="en-GB" sz="1600" dirty="0">
                    <a:sym typeface="Wingdings" pitchFamily="2" charset="2"/>
                  </a:rPr>
                  <a:t>To extract the signal:</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sym typeface="Wingdings" pitchFamily="2" charset="2"/>
                        </a:rPr>
                        <m:t>𝑆</m:t>
                      </m:r>
                      <m:d>
                        <m:dPr>
                          <m:ctrlPr>
                            <a:rPr lang="en-US" sz="1600" b="0" i="1" smtClean="0">
                              <a:latin typeface="Cambria Math" panose="02040503050406030204" pitchFamily="18" charset="0"/>
                              <a:sym typeface="Wingdings" pitchFamily="2" charset="2"/>
                            </a:rPr>
                          </m:ctrlPr>
                        </m:dPr>
                        <m:e>
                          <m:r>
                            <a:rPr lang="en-US" sz="1600" b="0" i="1" smtClean="0">
                              <a:latin typeface="Cambria Math" panose="02040503050406030204" pitchFamily="18" charset="0"/>
                              <a:sym typeface="Wingdings" pitchFamily="2" charset="2"/>
                            </a:rPr>
                            <m:t>𝑥</m:t>
                          </m:r>
                        </m:e>
                      </m:d>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𝐷</m:t>
                      </m:r>
                      <m:d>
                        <m:dPr>
                          <m:ctrlPr>
                            <a:rPr lang="en-US" sz="1600" b="0" i="1" smtClean="0">
                              <a:latin typeface="Cambria Math" panose="02040503050406030204" pitchFamily="18" charset="0"/>
                              <a:sym typeface="Wingdings" pitchFamily="2" charset="2"/>
                            </a:rPr>
                          </m:ctrlPr>
                        </m:dPr>
                        <m:e>
                          <m:r>
                            <a:rPr lang="en-US" sz="1600" b="0" i="1" smtClean="0">
                              <a:latin typeface="Cambria Math" panose="02040503050406030204" pitchFamily="18" charset="0"/>
                              <a:sym typeface="Wingdings" pitchFamily="2" charset="2"/>
                            </a:rPr>
                            <m:t>𝑥</m:t>
                          </m:r>
                        </m:e>
                      </m:d>
                      <m:r>
                        <a:rPr lang="en-US" sz="1600" b="0" i="1" smtClean="0">
                          <a:latin typeface="Cambria Math" panose="02040503050406030204" pitchFamily="18" charset="0"/>
                          <a:sym typeface="Wingdings" pitchFamily="2" charset="2"/>
                        </a:rPr>
                        <m:t>−</m:t>
                      </m:r>
                      <m:sSub>
                        <m:sSubPr>
                          <m:ctrlPr>
                            <a:rPr lang="en-US" sz="1600" b="0" i="1" smtClean="0">
                              <a:latin typeface="Cambria Math" panose="02040503050406030204" pitchFamily="18" charset="0"/>
                              <a:sym typeface="Wingdings" pitchFamily="2" charset="2"/>
                            </a:rPr>
                          </m:ctrlPr>
                        </m:sSubPr>
                        <m:e>
                          <m:r>
                            <a:rPr lang="en-US" sz="1600" b="0" i="1" smtClean="0">
                              <a:latin typeface="Cambria Math" panose="02040503050406030204" pitchFamily="18" charset="0"/>
                              <a:sym typeface="Wingdings" pitchFamily="2" charset="2"/>
                            </a:rPr>
                            <m:t>𝑅</m:t>
                          </m:r>
                        </m:e>
                        <m:sub>
                          <m:r>
                            <a:rPr lang="en-US" sz="1600" b="0" i="1" smtClean="0">
                              <a:latin typeface="Cambria Math" panose="02040503050406030204" pitchFamily="18" charset="0"/>
                              <a:sym typeface="Wingdings" pitchFamily="2" charset="2"/>
                            </a:rPr>
                            <m:t>𝑦𝑖𝑒𝑙𝑑</m:t>
                          </m:r>
                        </m:sub>
                      </m:sSub>
                      <m:sSub>
                        <m:sSubPr>
                          <m:ctrlPr>
                            <a:rPr lang="en-US" sz="1600" b="0" i="1" smtClean="0">
                              <a:latin typeface="Cambria Math" panose="02040503050406030204" pitchFamily="18" charset="0"/>
                              <a:sym typeface="Wingdings" pitchFamily="2" charset="2"/>
                            </a:rPr>
                          </m:ctrlPr>
                        </m:sSubPr>
                        <m:e>
                          <m:r>
                            <a:rPr lang="en-US" sz="1600" b="0" i="1" smtClean="0">
                              <a:latin typeface="Cambria Math" panose="02040503050406030204" pitchFamily="18" charset="0"/>
                              <a:sym typeface="Wingdings" pitchFamily="2" charset="2"/>
                            </a:rPr>
                            <m:t>𝑁</m:t>
                          </m:r>
                        </m:e>
                        <m:sub>
                          <m:r>
                            <a:rPr lang="en-US" sz="1600" b="0" i="1" smtClean="0">
                              <a:latin typeface="Cambria Math" panose="02040503050406030204" pitchFamily="18" charset="0"/>
                              <a:sym typeface="Wingdings" pitchFamily="2" charset="2"/>
                            </a:rPr>
                            <m:t>𝑄𝐶𝐷</m:t>
                          </m:r>
                        </m:sub>
                      </m:sSub>
                      <m:r>
                        <a:rPr lang="en-US" sz="1600" b="0" i="1" smtClean="0">
                          <a:latin typeface="Cambria Math" panose="02040503050406030204" pitchFamily="18" charset="0"/>
                          <a:sym typeface="Wingdings" pitchFamily="2" charset="2"/>
                        </a:rPr>
                        <m:t>𝑄</m:t>
                      </m:r>
                      <m:d>
                        <m:dPr>
                          <m:ctrlPr>
                            <a:rPr lang="en-US" sz="1600" b="0" i="1" smtClean="0">
                              <a:latin typeface="Cambria Math" panose="02040503050406030204" pitchFamily="18" charset="0"/>
                              <a:sym typeface="Wingdings" pitchFamily="2" charset="2"/>
                            </a:rPr>
                          </m:ctrlPr>
                        </m:dPr>
                        <m:e>
                          <m:r>
                            <a:rPr lang="en-US" sz="1600" b="0" i="1" smtClean="0">
                              <a:latin typeface="Cambria Math" panose="02040503050406030204" pitchFamily="18" charset="0"/>
                              <a:sym typeface="Wingdings" pitchFamily="2" charset="2"/>
                            </a:rPr>
                            <m:t>𝑥</m:t>
                          </m:r>
                        </m:e>
                      </m:d>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𝐵</m:t>
                      </m:r>
                      <m:d>
                        <m:dPr>
                          <m:ctrlPr>
                            <a:rPr lang="en-US" sz="1600" b="0" i="1" smtClean="0">
                              <a:latin typeface="Cambria Math" panose="02040503050406030204" pitchFamily="18" charset="0"/>
                              <a:sym typeface="Wingdings" pitchFamily="2" charset="2"/>
                            </a:rPr>
                          </m:ctrlPr>
                        </m:dPr>
                        <m:e>
                          <m:r>
                            <a:rPr lang="en-US" sz="1600" b="0" i="1" smtClean="0">
                              <a:latin typeface="Cambria Math" panose="02040503050406030204" pitchFamily="18" charset="0"/>
                              <a:sym typeface="Wingdings" pitchFamily="2" charset="2"/>
                            </a:rPr>
                            <m:t>𝑥</m:t>
                          </m:r>
                        </m:e>
                      </m:d>
                    </m:oMath>
                  </m:oMathPara>
                </a14:m>
                <a:endParaRPr lang="en-GB" sz="1600" dirty="0">
                  <a:sym typeface="Wingdings" pitchFamily="2" charset="2"/>
                </a:endParaRPr>
              </a:p>
              <a:p>
                <a:pPr algn="ctr"/>
                <a:endParaRPr lang="en-GB" sz="1600" dirty="0">
                  <a:sym typeface="Wingdings" pitchFamily="2" charset="2"/>
                </a:endParaRPr>
              </a:p>
              <a:p>
                <a:pPr marL="285750" indent="-285750">
                  <a:buFont typeface="Arial" panose="020B0604020202020204" pitchFamily="34" charset="0"/>
                  <a:buChar char="•"/>
                </a:pPr>
                <a:r>
                  <a:rPr lang="en-GB" sz="1600" dirty="0">
                    <a:sym typeface="Wingdings" pitchFamily="2" charset="2"/>
                  </a:rPr>
                  <a:t>S(x) shape of the signal, D(x) shape of the data Q(x) is the QCD shape taken from the CR data and B(x) is the shape and contribution of the subdominant </a:t>
                </a:r>
                <a:r>
                  <a:rPr lang="en-GB" sz="1600" dirty="0" err="1">
                    <a:sym typeface="Wingdings" pitchFamily="2" charset="2"/>
                  </a:rPr>
                  <a:t>bkgs</a:t>
                </a:r>
                <a:r>
                  <a:rPr lang="en-GB" sz="1600" dirty="0">
                    <a:sym typeface="Wingdings" pitchFamily="2" charset="2"/>
                  </a:rPr>
                  <a:t> taken from simulation. </a:t>
                </a:r>
              </a:p>
              <a:p>
                <a:pPr marL="285750" indent="-285750">
                  <a:buFont typeface="Arial" panose="020B0604020202020204" pitchFamily="34" charset="0"/>
                  <a:buChar char="•"/>
                </a:pPr>
                <a:r>
                  <a:rPr lang="en-GB" sz="1600" dirty="0" err="1">
                    <a:sym typeface="Wingdings" pitchFamily="2" charset="2"/>
                  </a:rPr>
                  <a:t>R</a:t>
                </a:r>
                <a:r>
                  <a:rPr lang="en-GB" sz="1600" baseline="-25000" dirty="0" err="1">
                    <a:sym typeface="Wingdings" pitchFamily="2" charset="2"/>
                  </a:rPr>
                  <a:t>yield</a:t>
                </a:r>
                <a:r>
                  <a:rPr lang="en-GB" sz="1600" baseline="-25000" dirty="0">
                    <a:sym typeface="Wingdings" pitchFamily="2" charset="2"/>
                  </a:rPr>
                  <a:t> </a:t>
                </a:r>
                <a:r>
                  <a:rPr lang="en-GB" sz="1600" dirty="0">
                    <a:sym typeface="Wingdings" pitchFamily="2" charset="2"/>
                  </a:rPr>
                  <a:t>is a transfer factor needed to get the QCD normalization from the signal region A to the signal region: </a:t>
                </a:r>
                <a14:m>
                  <m:oMath xmlns:m="http://schemas.openxmlformats.org/officeDocument/2006/math">
                    <m:sSub>
                      <m:sSubPr>
                        <m:ctrlPr>
                          <a:rPr lang="en-US" sz="1600" b="0" i="1" smtClean="0">
                            <a:latin typeface="Cambria Math" panose="02040503050406030204" pitchFamily="18" charset="0"/>
                            <a:sym typeface="Wingdings" pitchFamily="2" charset="2"/>
                          </a:rPr>
                        </m:ctrlPr>
                      </m:sSubPr>
                      <m:e>
                        <m:r>
                          <a:rPr lang="en-US" sz="1600" b="0" i="1" smtClean="0">
                            <a:latin typeface="Cambria Math" panose="02040503050406030204" pitchFamily="18" charset="0"/>
                            <a:sym typeface="Wingdings" pitchFamily="2" charset="2"/>
                          </a:rPr>
                          <m:t>𝑅</m:t>
                        </m:r>
                      </m:e>
                      <m:sub>
                        <m:r>
                          <a:rPr lang="en-US" sz="1600" b="0" i="1" smtClean="0">
                            <a:latin typeface="Cambria Math" panose="02040503050406030204" pitchFamily="18" charset="0"/>
                            <a:sym typeface="Wingdings" pitchFamily="2" charset="2"/>
                          </a:rPr>
                          <m:t>𝑦𝑖𝑒𝑙𝑑</m:t>
                        </m:r>
                      </m:sub>
                    </m:sSub>
                    <m:r>
                      <a:rPr lang="en-US" sz="1600" b="0" i="1" smtClean="0">
                        <a:latin typeface="Cambria Math" panose="02040503050406030204" pitchFamily="18" charset="0"/>
                        <a:sym typeface="Wingdings" pitchFamily="2" charset="2"/>
                      </a:rPr>
                      <m:t>=</m:t>
                    </m:r>
                    <m:f>
                      <m:fPr>
                        <m:ctrlPr>
                          <a:rPr lang="en-US" sz="1600" b="0" i="1" smtClean="0">
                            <a:latin typeface="Cambria Math" panose="02040503050406030204" pitchFamily="18" charset="0"/>
                            <a:sym typeface="Wingdings" pitchFamily="2" charset="2"/>
                          </a:rPr>
                        </m:ctrlPr>
                      </m:fPr>
                      <m:num>
                        <m:sSup>
                          <m:sSupPr>
                            <m:ctrlPr>
                              <a:rPr lang="en-US" sz="1600" b="0" i="1" smtClean="0">
                                <a:latin typeface="Cambria Math" panose="02040503050406030204" pitchFamily="18" charset="0"/>
                                <a:sym typeface="Wingdings" pitchFamily="2" charset="2"/>
                              </a:rPr>
                            </m:ctrlPr>
                          </m:sSupPr>
                          <m:e>
                            <m:r>
                              <a:rPr lang="en-US" sz="1600" b="0" i="1" smtClean="0">
                                <a:latin typeface="Cambria Math" panose="02040503050406030204" pitchFamily="18" charset="0"/>
                                <a:sym typeface="Wingdings" pitchFamily="2" charset="2"/>
                              </a:rPr>
                              <m:t>𝑁</m:t>
                            </m:r>
                          </m:e>
                          <m:sup>
                            <m:r>
                              <a:rPr lang="en-US" sz="1600" b="0" i="1" smtClean="0">
                                <a:latin typeface="Cambria Math" panose="02040503050406030204" pitchFamily="18" charset="0"/>
                                <a:sym typeface="Wingdings" pitchFamily="2" charset="2"/>
                              </a:rPr>
                              <m:t>𝑆𝑅</m:t>
                            </m:r>
                          </m:sup>
                        </m:sSup>
                      </m:num>
                      <m:den>
                        <m:sSup>
                          <m:sSupPr>
                            <m:ctrlPr>
                              <a:rPr lang="en-US" sz="1600" b="0" i="1" smtClean="0">
                                <a:latin typeface="Cambria Math" panose="02040503050406030204" pitchFamily="18" charset="0"/>
                                <a:sym typeface="Wingdings" pitchFamily="2" charset="2"/>
                              </a:rPr>
                            </m:ctrlPr>
                          </m:sSupPr>
                          <m:e>
                            <m:r>
                              <a:rPr lang="en-US" sz="1600" b="0" i="1" smtClean="0">
                                <a:latin typeface="Cambria Math" panose="02040503050406030204" pitchFamily="18" charset="0"/>
                                <a:sym typeface="Wingdings" pitchFamily="2" charset="2"/>
                              </a:rPr>
                              <m:t>𝑁</m:t>
                            </m:r>
                          </m:e>
                          <m:sup>
                            <m:r>
                              <a:rPr lang="en-US" sz="1600" b="0" i="1" smtClean="0">
                                <a:latin typeface="Cambria Math" panose="02040503050406030204" pitchFamily="18" charset="0"/>
                                <a:sym typeface="Wingdings" pitchFamily="2" charset="2"/>
                              </a:rPr>
                              <m:t>𝑆</m:t>
                            </m:r>
                            <m:sSub>
                              <m:sSubPr>
                                <m:ctrlPr>
                                  <a:rPr lang="en-US" sz="1600" b="0" i="1" smtClean="0">
                                    <a:latin typeface="Cambria Math" panose="02040503050406030204" pitchFamily="18" charset="0"/>
                                    <a:sym typeface="Wingdings" pitchFamily="2" charset="2"/>
                                  </a:rPr>
                                </m:ctrlPr>
                              </m:sSubPr>
                              <m:e>
                                <m:r>
                                  <a:rPr lang="en-US" sz="1600" b="0" i="1" smtClean="0">
                                    <a:latin typeface="Cambria Math" panose="02040503050406030204" pitchFamily="18" charset="0"/>
                                    <a:sym typeface="Wingdings" pitchFamily="2" charset="2"/>
                                  </a:rPr>
                                  <m:t>𝑅</m:t>
                                </m:r>
                              </m:e>
                              <m:sub>
                                <m:r>
                                  <a:rPr lang="en-US" sz="1600" b="0" i="1" smtClean="0">
                                    <a:latin typeface="Cambria Math" panose="02040503050406030204" pitchFamily="18" charset="0"/>
                                    <a:sym typeface="Wingdings" pitchFamily="2" charset="2"/>
                                  </a:rPr>
                                  <m:t>𝐴</m:t>
                                </m:r>
                              </m:sub>
                            </m:sSub>
                          </m:sup>
                        </m:sSup>
                      </m:den>
                    </m:f>
                  </m:oMath>
                </a14:m>
                <a:r>
                  <a:rPr lang="en-GB" sz="1600" dirty="0">
                    <a:sym typeface="Wingdings" pitchFamily="2" charset="2"/>
                  </a:rPr>
                  <a:t> </a:t>
                </a:r>
              </a:p>
              <a:p>
                <a:pPr marL="285750" indent="-285750">
                  <a:buFont typeface="Arial" panose="020B0604020202020204" pitchFamily="34" charset="0"/>
                  <a:buChar char="•"/>
                </a:pPr>
                <a:r>
                  <a:rPr lang="en-GB" sz="1600" dirty="0">
                    <a:solidFill>
                      <a:srgbClr val="FF0000"/>
                    </a:solidFill>
                    <a:sym typeface="Wingdings" pitchFamily="2" charset="2"/>
                  </a:rPr>
                  <a:t>N</a:t>
                </a:r>
                <a:r>
                  <a:rPr lang="en-GB" sz="1600" baseline="-25000" dirty="0">
                    <a:solidFill>
                      <a:srgbClr val="FF0000"/>
                    </a:solidFill>
                    <a:sym typeface="Wingdings" pitchFamily="2" charset="2"/>
                  </a:rPr>
                  <a:t>QCD</a:t>
                </a:r>
                <a:r>
                  <a:rPr lang="en-GB" sz="1600" dirty="0">
                    <a:sym typeface="Wingdings" pitchFamily="2" charset="2"/>
                  </a:rPr>
                  <a:t> is the QCD absolute normalization taken from a fit on the leading jet top mass candidate variable  this is the reason why we perform a fit in the Signal Region A (SR</a:t>
                </a:r>
                <a:r>
                  <a:rPr lang="en-GB" sz="1600" baseline="-25000" dirty="0">
                    <a:sym typeface="Wingdings" pitchFamily="2" charset="2"/>
                  </a:rPr>
                  <a:t>A</a:t>
                </a:r>
                <a:r>
                  <a:rPr lang="en-GB" sz="1600" dirty="0">
                    <a:sym typeface="Wingdings" pitchFamily="2" charset="2"/>
                  </a:rPr>
                  <a:t>)</a:t>
                </a:r>
              </a:p>
              <a:p>
                <a:endParaRPr lang="en-US" sz="160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sym typeface="Wingdings" pitchFamily="2" charset="2"/>
                        </a:rPr>
                        <m:t>𝐷</m:t>
                      </m:r>
                      <m:sSup>
                        <m:sSupPr>
                          <m:ctrlPr>
                            <a:rPr lang="en-US" sz="1600" i="1">
                              <a:latin typeface="Cambria Math" panose="02040503050406030204" pitchFamily="18" charset="0"/>
                              <a:sym typeface="Wingdings" pitchFamily="2" charset="2"/>
                            </a:rPr>
                          </m:ctrlPr>
                        </m:sSupPr>
                        <m:e>
                          <m:d>
                            <m:dPr>
                              <m:ctrlPr>
                                <a:rPr lang="en-US" sz="1600" i="1">
                                  <a:latin typeface="Cambria Math" panose="02040503050406030204" pitchFamily="18" charset="0"/>
                                  <a:sym typeface="Wingdings" pitchFamily="2" charset="2"/>
                                </a:rPr>
                              </m:ctrlPr>
                            </m:dPr>
                            <m:e>
                              <m:sSup>
                                <m:sSupPr>
                                  <m:ctrlPr>
                                    <a:rPr lang="en-US" sz="1600" b="0" i="1" smtClean="0">
                                      <a:latin typeface="Cambria Math" panose="02040503050406030204" pitchFamily="18" charset="0"/>
                                      <a:sym typeface="Wingdings" pitchFamily="2" charset="2"/>
                                    </a:rPr>
                                  </m:ctrlPr>
                                </m:sSupPr>
                                <m:e>
                                  <m:r>
                                    <a:rPr lang="en-US" sz="1600" b="0" i="1" smtClean="0">
                                      <a:latin typeface="Cambria Math" panose="02040503050406030204" pitchFamily="18" charset="0"/>
                                      <a:sym typeface="Wingdings" pitchFamily="2" charset="2"/>
                                    </a:rPr>
                                    <m:t>𝑚</m:t>
                                  </m:r>
                                </m:e>
                                <m:sup>
                                  <m:r>
                                    <a:rPr lang="en-US" sz="1600" b="0" i="1" smtClean="0">
                                      <a:latin typeface="Cambria Math" panose="02040503050406030204" pitchFamily="18" charset="0"/>
                                      <a:sym typeface="Wingdings" pitchFamily="2" charset="2"/>
                                    </a:rPr>
                                    <m:t>𝑡</m:t>
                                  </m:r>
                                </m:sup>
                              </m:sSup>
                            </m:e>
                          </m:d>
                        </m:e>
                        <m:sup>
                          <m:r>
                            <a:rPr lang="en-US" sz="1600" i="1">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𝑖</m:t>
                          </m:r>
                          <m:r>
                            <a:rPr lang="en-US" sz="1600" i="1">
                              <a:latin typeface="Cambria Math" panose="02040503050406030204" pitchFamily="18" charset="0"/>
                              <a:sym typeface="Wingdings" pitchFamily="2" charset="2"/>
                            </a:rPr>
                            <m:t>)</m:t>
                          </m:r>
                        </m:sup>
                      </m:sSup>
                      <m:r>
                        <a:rPr lang="en-US" sz="1600" i="1">
                          <a:latin typeface="Cambria Math" panose="02040503050406030204" pitchFamily="18" charset="0"/>
                          <a:sym typeface="Wingdings" pitchFamily="2" charset="2"/>
                        </a:rPr>
                        <m:t>=</m:t>
                      </m:r>
                      <m:sSubSup>
                        <m:sSubSupPr>
                          <m:ctrlPr>
                            <a:rPr lang="en-US" sz="1600" i="1">
                              <a:latin typeface="Cambria Math" panose="02040503050406030204" pitchFamily="18" charset="0"/>
                              <a:sym typeface="Wingdings" pitchFamily="2" charset="2"/>
                            </a:rPr>
                          </m:ctrlPr>
                        </m:sSubSup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𝑡𝑡</m:t>
                          </m:r>
                        </m:sub>
                        <m:sup>
                          <m:r>
                            <a:rPr lang="en-US" sz="1600" i="1">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𝑖</m:t>
                          </m:r>
                          <m:r>
                            <a:rPr lang="en-US" sz="1600" i="1">
                              <a:latin typeface="Cambria Math" panose="02040503050406030204" pitchFamily="18" charset="0"/>
                              <a:sym typeface="Wingdings" pitchFamily="2" charset="2"/>
                            </a:rPr>
                            <m:t>)</m:t>
                          </m:r>
                        </m:sup>
                      </m:sSubSup>
                      <m:sSup>
                        <m:sSupPr>
                          <m:ctrlPr>
                            <a:rPr lang="en-US" sz="1600" i="1">
                              <a:latin typeface="Cambria Math" panose="02040503050406030204" pitchFamily="18" charset="0"/>
                              <a:sym typeface="Wingdings" pitchFamily="2" charset="2"/>
                            </a:rPr>
                          </m:ctrlPr>
                        </m:sSupPr>
                        <m:e>
                          <m:r>
                            <a:rPr lang="en-US" sz="1600" i="1">
                              <a:latin typeface="Cambria Math" panose="02040503050406030204" pitchFamily="18" charset="0"/>
                              <a:sym typeface="Wingdings" pitchFamily="2" charset="2"/>
                            </a:rPr>
                            <m:t>𝑇</m:t>
                          </m:r>
                        </m:e>
                        <m:sup>
                          <m:r>
                            <a:rPr lang="en-US" sz="1600" i="1">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𝑖</m:t>
                          </m:r>
                          <m:r>
                            <a:rPr lang="en-US" sz="1600" i="1">
                              <a:latin typeface="Cambria Math" panose="02040503050406030204" pitchFamily="18" charset="0"/>
                              <a:sym typeface="Wingdings" pitchFamily="2" charset="2"/>
                            </a:rPr>
                            <m:t>)</m:t>
                          </m:r>
                        </m:sup>
                      </m:sSup>
                      <m:d>
                        <m:dPr>
                          <m:ctrlPr>
                            <a:rPr lang="en-US" sz="1600" i="1">
                              <a:latin typeface="Cambria Math" panose="02040503050406030204" pitchFamily="18" charset="0"/>
                              <a:sym typeface="Wingdings" pitchFamily="2" charset="2"/>
                            </a:rPr>
                          </m:ctrlPr>
                        </m:dPr>
                        <m:e>
                          <m:sSup>
                            <m:sSupPr>
                              <m:ctrlPr>
                                <a:rPr lang="en-US" sz="1600" i="1">
                                  <a:latin typeface="Cambria Math" panose="02040503050406030204" pitchFamily="18" charset="0"/>
                                  <a:sym typeface="Wingdings" pitchFamily="2" charset="2"/>
                                </a:rPr>
                              </m:ctrlPr>
                            </m:sSupPr>
                            <m:e>
                              <m:r>
                                <a:rPr lang="en-US" sz="1600" i="1">
                                  <a:latin typeface="Cambria Math" panose="02040503050406030204" pitchFamily="18" charset="0"/>
                                  <a:sym typeface="Wingdings" pitchFamily="2" charset="2"/>
                                </a:rPr>
                                <m:t>𝑚</m:t>
                              </m:r>
                            </m:e>
                            <m:sup>
                              <m:r>
                                <a:rPr lang="en-US" sz="1600" i="1">
                                  <a:latin typeface="Cambria Math" panose="02040503050406030204" pitchFamily="18" charset="0"/>
                                  <a:sym typeface="Wingdings" pitchFamily="2" charset="2"/>
                                </a:rPr>
                                <m:t>𝑡</m:t>
                              </m:r>
                            </m:sup>
                          </m:sSup>
                          <m:r>
                            <a:rPr lang="en-US" sz="1600" i="1">
                              <a:latin typeface="Cambria Math" panose="02040503050406030204" pitchFamily="18" charset="0"/>
                              <a:sym typeface="Wingdings" pitchFamily="2" charset="2"/>
                            </a:rPr>
                            <m:t>,</m:t>
                          </m:r>
                          <m:sSub>
                            <m:sSubPr>
                              <m:ctrlPr>
                                <a:rPr lang="en-US" sz="1600" b="0" i="1" smtClean="0">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𝑘</m:t>
                              </m:r>
                            </m:e>
                            <m:sub>
                              <m:r>
                                <a:rPr lang="en-US" sz="1600" i="1">
                                  <a:latin typeface="Cambria Math" panose="02040503050406030204" pitchFamily="18" charset="0"/>
                                  <a:sym typeface="Wingdings" pitchFamily="2" charset="2"/>
                                </a:rPr>
                                <m:t>𝑀𝑎𝑠𝑠𝑆𝑐𝑎𝑙𝑒</m:t>
                              </m:r>
                            </m:sub>
                          </m:sSub>
                          <m:r>
                            <a:rPr lang="en-US" sz="1600" i="1">
                              <a:latin typeface="Cambria Math" panose="02040503050406030204" pitchFamily="18" charset="0"/>
                              <a:sym typeface="Wingdings" pitchFamily="2" charset="2"/>
                            </a:rPr>
                            <m:t>, </m:t>
                          </m:r>
                          <m:sSub>
                            <m:sSubPr>
                              <m:ctrlPr>
                                <a:rPr lang="en-US" sz="1600" b="0" i="1" smtClean="0">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𝑘</m:t>
                              </m:r>
                            </m:e>
                            <m:sub>
                              <m:r>
                                <a:rPr lang="en-US" sz="1600" i="1">
                                  <a:latin typeface="Cambria Math" panose="02040503050406030204" pitchFamily="18" charset="0"/>
                                  <a:sym typeface="Wingdings" pitchFamily="2" charset="2"/>
                                </a:rPr>
                                <m:t>𝑀𝑎𝑠𝑠𝑅𝑒𝑠𝑜𝑙𝑢𝑡𝑖𝑜𝑛</m:t>
                              </m:r>
                            </m:sub>
                          </m:sSub>
                        </m:e>
                      </m:d>
                      <m:r>
                        <a:rPr lang="en-US" sz="1600" i="1">
                          <a:latin typeface="Cambria Math" panose="02040503050406030204" pitchFamily="18" charset="0"/>
                          <a:sym typeface="Wingdings" pitchFamily="2" charset="2"/>
                        </a:rPr>
                        <m:t>+</m:t>
                      </m:r>
                      <m:sSubSup>
                        <m:sSubSupPr>
                          <m:ctrlPr>
                            <a:rPr lang="en-US" sz="1600" i="1">
                              <a:latin typeface="Cambria Math" panose="02040503050406030204" pitchFamily="18" charset="0"/>
                              <a:sym typeface="Wingdings" pitchFamily="2" charset="2"/>
                            </a:rPr>
                          </m:ctrlPr>
                        </m:sSubSup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𝑏𝑘𝑔</m:t>
                          </m:r>
                        </m:sub>
                        <m:sup>
                          <m:r>
                            <a:rPr lang="en-US" sz="1600" i="1">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𝑖</m:t>
                          </m:r>
                          <m:r>
                            <a:rPr lang="en-US" sz="1600" i="1">
                              <a:latin typeface="Cambria Math" panose="02040503050406030204" pitchFamily="18" charset="0"/>
                              <a:sym typeface="Wingdings" pitchFamily="2" charset="2"/>
                            </a:rPr>
                            <m:t>)</m:t>
                          </m:r>
                        </m:sup>
                      </m:sSubSup>
                      <m:r>
                        <a:rPr lang="en-US" sz="1600" i="1">
                          <a:latin typeface="Cambria Math" panose="02040503050406030204" pitchFamily="18" charset="0"/>
                          <a:sym typeface="Wingdings" pitchFamily="2" charset="2"/>
                        </a:rPr>
                        <m:t>𝐵</m:t>
                      </m:r>
                      <m:d>
                        <m:dPr>
                          <m:ctrlPr>
                            <a:rPr lang="en-US" sz="1600" i="1">
                              <a:latin typeface="Cambria Math" panose="02040503050406030204" pitchFamily="18" charset="0"/>
                              <a:sym typeface="Wingdings" pitchFamily="2" charset="2"/>
                            </a:rPr>
                          </m:ctrlPr>
                        </m:dPr>
                        <m:e>
                          <m:sSup>
                            <m:sSupPr>
                              <m:ctrlPr>
                                <a:rPr lang="en-US" sz="1600" i="1">
                                  <a:latin typeface="Cambria Math" panose="02040503050406030204" pitchFamily="18" charset="0"/>
                                  <a:sym typeface="Wingdings" pitchFamily="2" charset="2"/>
                                </a:rPr>
                              </m:ctrlPr>
                            </m:sSupPr>
                            <m:e>
                              <m:r>
                                <a:rPr lang="en-US" sz="1600" i="1">
                                  <a:latin typeface="Cambria Math" panose="02040503050406030204" pitchFamily="18" charset="0"/>
                                  <a:sym typeface="Wingdings" pitchFamily="2" charset="2"/>
                                </a:rPr>
                                <m:t>𝑚</m:t>
                              </m:r>
                            </m:e>
                            <m:sup>
                              <m:r>
                                <a:rPr lang="en-US" sz="1600" i="1">
                                  <a:latin typeface="Cambria Math" panose="02040503050406030204" pitchFamily="18" charset="0"/>
                                  <a:sym typeface="Wingdings" pitchFamily="2" charset="2"/>
                                </a:rPr>
                                <m:t>𝑡</m:t>
                              </m:r>
                            </m:sup>
                          </m:sSup>
                          <m:r>
                            <a:rPr lang="en-US" sz="1600" i="1" smtClean="0">
                              <a:latin typeface="Cambria Math" panose="02040503050406030204" pitchFamily="18" charset="0"/>
                              <a:sym typeface="Wingdings" pitchFamily="2" charset="2"/>
                            </a:rPr>
                            <m:t> </m:t>
                          </m:r>
                        </m:e>
                      </m:d>
                      <m:d>
                        <m:dPr>
                          <m:ctrlPr>
                            <a:rPr lang="en-US" sz="1600" i="1">
                              <a:latin typeface="Cambria Math" panose="02040503050406030204" pitchFamily="18" charset="0"/>
                              <a:sym typeface="Wingdings" pitchFamily="2" charset="2"/>
                            </a:rPr>
                          </m:ctrlPr>
                        </m:dPr>
                        <m:e>
                          <m:r>
                            <a:rPr lang="en-US" sz="1600" i="1">
                              <a:latin typeface="Cambria Math" panose="02040503050406030204" pitchFamily="18" charset="0"/>
                              <a:sym typeface="Wingdings" pitchFamily="2" charset="2"/>
                            </a:rPr>
                            <m:t>1+</m:t>
                          </m:r>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𝑘</m:t>
                              </m:r>
                            </m:e>
                            <m:sub>
                              <m:r>
                                <a:rPr lang="en-US" sz="1600" i="1">
                                  <a:latin typeface="Cambria Math" panose="02040503050406030204" pitchFamily="18" charset="0"/>
                                  <a:sym typeface="Wingdings" pitchFamily="2" charset="2"/>
                                </a:rPr>
                                <m:t>1</m:t>
                              </m:r>
                            </m:sub>
                          </m:sSub>
                          <m:r>
                            <a:rPr lang="en-US" sz="1600" i="1">
                              <a:latin typeface="Cambria Math" panose="02040503050406030204" pitchFamily="18" charset="0"/>
                              <a:sym typeface="Wingdings" pitchFamily="2" charset="2"/>
                            </a:rPr>
                            <m:t>𝑥</m:t>
                          </m:r>
                        </m:e>
                      </m:d>
                      <m:r>
                        <a:rPr lang="en-US" sz="1600" i="1">
                          <a:latin typeface="Cambria Math" panose="02040503050406030204" pitchFamily="18" charset="0"/>
                          <a:sym typeface="Wingdings" pitchFamily="2" charset="2"/>
                        </a:rPr>
                        <m:t>+</m:t>
                      </m:r>
                      <m:sSubSup>
                        <m:sSubSupPr>
                          <m:ctrlPr>
                            <a:rPr lang="en-US" sz="1600" i="1">
                              <a:latin typeface="Cambria Math" panose="02040503050406030204" pitchFamily="18" charset="0"/>
                              <a:sym typeface="Wingdings" pitchFamily="2" charset="2"/>
                            </a:rPr>
                          </m:ctrlPr>
                        </m:sSubSup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𝑠𝑢𝑏</m:t>
                          </m:r>
                        </m:sub>
                        <m:sup>
                          <m:r>
                            <a:rPr lang="en-US" sz="1600" i="1">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𝑖</m:t>
                          </m:r>
                          <m:r>
                            <a:rPr lang="en-US" sz="1600" i="1">
                              <a:latin typeface="Cambria Math" panose="02040503050406030204" pitchFamily="18" charset="0"/>
                              <a:sym typeface="Wingdings" pitchFamily="2" charset="2"/>
                            </a:rPr>
                            <m:t>)</m:t>
                          </m:r>
                        </m:sup>
                      </m:sSubSup>
                      <m:sSup>
                        <m:sSupPr>
                          <m:ctrlPr>
                            <a:rPr lang="en-US" sz="1600" i="1">
                              <a:latin typeface="Cambria Math" panose="02040503050406030204" pitchFamily="18" charset="0"/>
                              <a:sym typeface="Wingdings" pitchFamily="2" charset="2"/>
                            </a:rPr>
                          </m:ctrlPr>
                        </m:sSupPr>
                        <m:e>
                          <m:r>
                            <a:rPr lang="en-US" sz="1600" i="1">
                              <a:latin typeface="Cambria Math" panose="02040503050406030204" pitchFamily="18" charset="0"/>
                              <a:sym typeface="Wingdings" pitchFamily="2" charset="2"/>
                            </a:rPr>
                            <m:t>𝑂</m:t>
                          </m:r>
                        </m:e>
                        <m:sup>
                          <m:r>
                            <a:rPr lang="en-US" sz="1600" i="1">
                              <a:latin typeface="Cambria Math" panose="02040503050406030204" pitchFamily="18" charset="0"/>
                              <a:sym typeface="Wingdings" pitchFamily="2" charset="2"/>
                            </a:rPr>
                            <m:t>(1)</m:t>
                          </m:r>
                        </m:sup>
                      </m:sSup>
                      <m:d>
                        <m:dPr>
                          <m:ctrlPr>
                            <a:rPr lang="en-US" sz="1600" i="1">
                              <a:latin typeface="Cambria Math" panose="02040503050406030204" pitchFamily="18" charset="0"/>
                              <a:sym typeface="Wingdings" pitchFamily="2" charset="2"/>
                            </a:rPr>
                          </m:ctrlPr>
                        </m:dPr>
                        <m:e>
                          <m:sSup>
                            <m:sSupPr>
                              <m:ctrlPr>
                                <a:rPr lang="en-US" sz="1600" i="1">
                                  <a:latin typeface="Cambria Math" panose="02040503050406030204" pitchFamily="18" charset="0"/>
                                  <a:sym typeface="Wingdings" pitchFamily="2" charset="2"/>
                                </a:rPr>
                              </m:ctrlPr>
                            </m:sSupPr>
                            <m:e>
                              <m:r>
                                <a:rPr lang="en-US" sz="1600" i="1">
                                  <a:latin typeface="Cambria Math" panose="02040503050406030204" pitchFamily="18" charset="0"/>
                                  <a:sym typeface="Wingdings" pitchFamily="2" charset="2"/>
                                </a:rPr>
                                <m:t>𝑚</m:t>
                              </m:r>
                            </m:e>
                            <m:sup>
                              <m:r>
                                <a:rPr lang="en-US" sz="1600" i="1">
                                  <a:latin typeface="Cambria Math" panose="02040503050406030204" pitchFamily="18" charset="0"/>
                                  <a:sym typeface="Wingdings" pitchFamily="2" charset="2"/>
                                </a:rPr>
                                <m:t>𝑡</m:t>
                              </m:r>
                            </m:sup>
                          </m:sSup>
                        </m:e>
                      </m:d>
                      <m:r>
                        <a:rPr lang="en-US" sz="1600" i="1">
                          <a:latin typeface="Cambria Math" panose="02040503050406030204" pitchFamily="18" charset="0"/>
                          <a:sym typeface="Wingdings" pitchFamily="2" charset="2"/>
                        </a:rPr>
                        <m:t> </m:t>
                      </m:r>
                    </m:oMath>
                  </m:oMathPara>
                </a14:m>
                <a:endParaRPr lang="en-GB" sz="1600" dirty="0">
                  <a:sym typeface="Wingdings" pitchFamily="2" charset="2"/>
                </a:endParaRPr>
              </a:p>
              <a:p>
                <a:r>
                  <a:rPr lang="en-GB" sz="1600" dirty="0">
                    <a:sym typeface="Wingdings" pitchFamily="2" charset="2"/>
                  </a:rPr>
                  <a:t>	where </a:t>
                </a:r>
                <a:r>
                  <a:rPr lang="en-GB" sz="1600" dirty="0" err="1">
                    <a:sym typeface="Wingdings" pitchFamily="2" charset="2"/>
                  </a:rPr>
                  <a:t>i</a:t>
                </a:r>
                <a:r>
                  <a:rPr lang="en-GB" sz="1600" dirty="0">
                    <a:sym typeface="Wingdings" pitchFamily="2" charset="2"/>
                  </a:rPr>
                  <a:t> is the region of interest (0, 1, 2) </a:t>
                </a:r>
                <a:r>
                  <a:rPr lang="en-GB" sz="1600" dirty="0" err="1">
                    <a:sym typeface="Wingdings" pitchFamily="2" charset="2"/>
                  </a:rPr>
                  <a:t>btag</a:t>
                </a:r>
                <a:endParaRPr lang="en-GB" sz="1600" dirty="0">
                  <a:sym typeface="Wingdings" pitchFamily="2" charset="2"/>
                </a:endParaRPr>
              </a:p>
              <a:p>
                <a:endParaRPr lang="en-GB" sz="1600" dirty="0">
                  <a:sym typeface="Wingdings" pitchFamily="2" charset="2"/>
                </a:endParaRPr>
              </a:p>
              <a:p>
                <a:pPr marL="285750" indent="-285750">
                  <a:buFont typeface="Arial" panose="020B0604020202020204" pitchFamily="34" charset="0"/>
                  <a:buChar char="•"/>
                </a:pPr>
                <a:r>
                  <a:rPr lang="en-US" sz="1600" dirty="0">
                    <a:latin typeface="Cambria Math" panose="02040503050406030204" pitchFamily="18" charset="0"/>
                    <a:sym typeface="Wingdings" pitchFamily="2" charset="2"/>
                  </a:rPr>
                  <a:t>We perform a simultaneous fit in 3 regions (0, 1, 2) </a:t>
                </a:r>
                <a:r>
                  <a:rPr lang="en-US" sz="1600" dirty="0" err="1">
                    <a:latin typeface="Cambria Math" panose="02040503050406030204" pitchFamily="18" charset="0"/>
                    <a:sym typeface="Wingdings" pitchFamily="2" charset="2"/>
                  </a:rPr>
                  <a:t>btag</a:t>
                </a:r>
                <a:r>
                  <a:rPr lang="en-US" sz="1600" dirty="0">
                    <a:latin typeface="Cambria Math" panose="02040503050406030204" pitchFamily="18" charset="0"/>
                    <a:sym typeface="Wingdings" pitchFamily="2" charset="2"/>
                  </a:rPr>
                  <a:t> because we do not have a pure Control Region. </a:t>
                </a:r>
              </a:p>
              <a:p>
                <a:pPr marL="742950" lvl="1" indent="-285750">
                  <a:buFont typeface="Arial" panose="020B0604020202020204" pitchFamily="34" charset="0"/>
                  <a:buChar char="•"/>
                </a:pPr>
                <a:r>
                  <a:rPr lang="en-US" sz="1600" dirty="0">
                    <a:latin typeface="Cambria Math" panose="02040503050406030204" pitchFamily="18" charset="0"/>
                    <a:sym typeface="Wingdings" pitchFamily="2" charset="2"/>
                  </a:rPr>
                  <a:t>Our CR from data is contaminated because of the new </a:t>
                </a:r>
                <a:r>
                  <a:rPr lang="en-US" sz="1600" dirty="0" err="1">
                    <a:latin typeface="Cambria Math" panose="02040503050406030204" pitchFamily="18" charset="0"/>
                    <a:sym typeface="Wingdings" pitchFamily="2" charset="2"/>
                  </a:rPr>
                  <a:t>topTagger</a:t>
                </a:r>
                <a:r>
                  <a:rPr lang="en-US" sz="1600" dirty="0">
                    <a:latin typeface="Cambria Math" panose="02040503050406030204" pitchFamily="18" charset="0"/>
                    <a:sym typeface="Wingdings" pitchFamily="2" charset="2"/>
                  </a:rPr>
                  <a:t> </a:t>
                </a:r>
              </a:p>
              <a:p>
                <a:pPr marL="285750" indent="-285750">
                  <a:buFont typeface="Arial" panose="020B0604020202020204" pitchFamily="34" charset="0"/>
                  <a:buChar char="•"/>
                </a:pPr>
                <a:r>
                  <a:rPr lang="en-US" sz="1600" dirty="0" err="1">
                    <a:latin typeface="Cambria Math" panose="02040503050406030204" pitchFamily="18" charset="0"/>
                    <a:sym typeface="Wingdings" pitchFamily="2" charset="2"/>
                  </a:rPr>
                  <a:t>k</a:t>
                </a:r>
                <a:r>
                  <a:rPr lang="en-US" sz="1600" baseline="-25000" dirty="0" err="1">
                    <a:latin typeface="Cambria Math" panose="02040503050406030204" pitchFamily="18" charset="0"/>
                    <a:sym typeface="Wingdings" pitchFamily="2" charset="2"/>
                  </a:rPr>
                  <a:t>MassScale</a:t>
                </a:r>
                <a:r>
                  <a:rPr lang="en-US" sz="1600" baseline="-25000" dirty="0">
                    <a:latin typeface="Cambria Math" panose="02040503050406030204" pitchFamily="18" charset="0"/>
                    <a:sym typeface="Wingdings" pitchFamily="2" charset="2"/>
                  </a:rPr>
                  <a:t> </a:t>
                </a:r>
                <a:r>
                  <a:rPr lang="en-US" sz="1600" dirty="0">
                    <a:latin typeface="Cambria Math" panose="02040503050406030204" pitchFamily="18" charset="0"/>
                    <a:sym typeface="Wingdings" pitchFamily="2" charset="2"/>
                  </a:rPr>
                  <a:t>, </a:t>
                </a:r>
                <a:r>
                  <a:rPr lang="en-US" sz="1600" dirty="0" err="1">
                    <a:latin typeface="Cambria Math" panose="02040503050406030204" pitchFamily="18" charset="0"/>
                    <a:sym typeface="Wingdings" pitchFamily="2" charset="2"/>
                  </a:rPr>
                  <a:t>k</a:t>
                </a:r>
                <a:r>
                  <a:rPr lang="en-US" sz="1600" baseline="-25000" dirty="0" err="1">
                    <a:latin typeface="Cambria Math" panose="02040503050406030204" pitchFamily="18" charset="0"/>
                    <a:sym typeface="Wingdings" pitchFamily="2" charset="2"/>
                  </a:rPr>
                  <a:t>MassResolution</a:t>
                </a:r>
                <a:r>
                  <a:rPr lang="en-US" sz="1600" dirty="0">
                    <a:latin typeface="Cambria Math" panose="02040503050406030204" pitchFamily="18" charset="0"/>
                    <a:sym typeface="Wingdings" pitchFamily="2" charset="2"/>
                  </a:rPr>
                  <a:t>: account for any differences between data and simulation in scale and resolution of the m</a:t>
                </a:r>
                <a:r>
                  <a:rPr lang="en-US" sz="1600" baseline="30000" dirty="0">
                    <a:latin typeface="Cambria Math" panose="02040503050406030204" pitchFamily="18" charset="0"/>
                    <a:sym typeface="Wingdings" pitchFamily="2" charset="2"/>
                  </a:rPr>
                  <a:t>t</a:t>
                </a:r>
                <a:r>
                  <a:rPr lang="en-US" sz="1600" dirty="0">
                    <a:latin typeface="Cambria Math" panose="02040503050406030204" pitchFamily="18" charset="0"/>
                    <a:sym typeface="Wingdings" pitchFamily="2" charset="2"/>
                  </a:rPr>
                  <a:t> </a:t>
                </a:r>
              </a:p>
              <a:p>
                <a:pPr marL="285750" indent="-285750">
                  <a:buFont typeface="Arial" panose="020B0604020202020204" pitchFamily="34" charset="0"/>
                  <a:buChar char="•"/>
                </a:pPr>
                <a:r>
                  <a:rPr lang="en-US" sz="1600" dirty="0">
                    <a:latin typeface="Cambria Math" panose="02040503050406030204" pitchFamily="18" charset="0"/>
                    <a:sym typeface="Wingdings" pitchFamily="2" charset="2"/>
                  </a:rPr>
                  <a:t>1+k</a:t>
                </a:r>
                <a:r>
                  <a:rPr lang="en-US" sz="1600" baseline="-25000" dirty="0">
                    <a:latin typeface="Cambria Math" panose="02040503050406030204" pitchFamily="18" charset="0"/>
                    <a:sym typeface="Wingdings" pitchFamily="2" charset="2"/>
                  </a:rPr>
                  <a:t>slope</a:t>
                </a:r>
                <a:r>
                  <a:rPr lang="en-US" sz="1600" dirty="0">
                    <a:latin typeface="Cambria Math" panose="02040503050406030204" pitchFamily="18" charset="0"/>
                    <a:sym typeface="Wingdings" pitchFamily="2" charset="2"/>
                  </a:rPr>
                  <a:t>m</a:t>
                </a:r>
                <a:r>
                  <a:rPr lang="en-US" sz="1600" baseline="30000" dirty="0">
                    <a:latin typeface="Cambria Math" panose="02040503050406030204" pitchFamily="18" charset="0"/>
                    <a:sym typeface="Wingdings" pitchFamily="2" charset="2"/>
                  </a:rPr>
                  <a:t>t</a:t>
                </a:r>
                <a:r>
                  <a:rPr lang="en-US" sz="1600" dirty="0">
                    <a:latin typeface="Cambria Math" panose="02040503050406030204" pitchFamily="18" charset="0"/>
                    <a:sym typeface="Wingdings" pitchFamily="2" charset="2"/>
                  </a:rPr>
                  <a:t>: linear modification factor to account for any difference observed in the Closure test of the QCD for the m</a:t>
                </a:r>
                <a:r>
                  <a:rPr lang="en-US" sz="1600" baseline="30000" dirty="0">
                    <a:latin typeface="Cambria Math" panose="02040503050406030204" pitchFamily="18" charset="0"/>
                    <a:sym typeface="Wingdings" pitchFamily="2" charset="2"/>
                  </a:rPr>
                  <a:t>t</a:t>
                </a:r>
                <a:r>
                  <a:rPr lang="en-US" sz="1600" baseline="-25000" dirty="0">
                    <a:latin typeface="Cambria Math" panose="02040503050406030204" pitchFamily="18" charset="0"/>
                    <a:sym typeface="Wingdings" pitchFamily="2" charset="2"/>
                  </a:rPr>
                  <a:t> </a:t>
                </a:r>
                <a:r>
                  <a:rPr lang="en-US" sz="1600" dirty="0">
                    <a:latin typeface="Cambria Math" panose="02040503050406030204" pitchFamily="18" charset="0"/>
                    <a:sym typeface="Wingdings" pitchFamily="2" charset="2"/>
                  </a:rPr>
                  <a:t> </a:t>
                </a:r>
                <a:endParaRPr lang="en-GB" sz="1600" dirty="0">
                  <a:sym typeface="Wingdings" pitchFamily="2" charset="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61281" y="613037"/>
                <a:ext cx="11533733" cy="5521448"/>
              </a:xfrm>
              <a:prstGeom prst="rect">
                <a:avLst/>
              </a:prstGeom>
              <a:blipFill>
                <a:blip r:embed="rId2"/>
                <a:stretch>
                  <a:fillRect l="-110" t="-460" b="-23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08CEC61-A221-DD4A-A40F-2BCF50383F58}"/>
              </a:ext>
            </a:extLst>
          </p:cNvPr>
          <p:cNvSpPr>
            <a:spLocks noGrp="1"/>
          </p:cNvSpPr>
          <p:nvPr>
            <p:ph type="sldNum" sz="quarter" idx="12"/>
          </p:nvPr>
        </p:nvSpPr>
        <p:spPr/>
        <p:txBody>
          <a:bodyPr/>
          <a:lstStyle/>
          <a:p>
            <a:fld id="{4FAB73BC-B049-4115-A692-8D63A059BFB8}" type="slidenum">
              <a:rPr lang="en-US" smtClean="0"/>
              <a:pPr/>
              <a:t>26</a:t>
            </a:fld>
            <a:endParaRPr lang="en-US" dirty="0"/>
          </a:p>
        </p:txBody>
      </p:sp>
    </p:spTree>
    <p:extLst>
      <p:ext uri="{BB962C8B-B14F-4D97-AF65-F5344CB8AC3E}">
        <p14:creationId xmlns:p14="http://schemas.microsoft.com/office/powerpoint/2010/main" val="205439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954107"/>
          </a:xfrm>
          <a:prstGeom prst="rect">
            <a:avLst/>
          </a:prstGeom>
          <a:noFill/>
        </p:spPr>
        <p:txBody>
          <a:bodyPr wrap="square" rtlCol="0">
            <a:spAutoFit/>
          </a:bodyPr>
          <a:lstStyle/>
          <a:p>
            <a:r>
              <a:rPr lang="en-US" sz="2800" u="sng" dirty="0"/>
              <a:t>Simultaneous Fit in 3 regions</a:t>
            </a:r>
          </a:p>
          <a:p>
            <a:endParaRPr lang="en-US" sz="2800" u="sng" dirty="0"/>
          </a:p>
        </p:txBody>
      </p:sp>
      <mc:AlternateContent xmlns:mc="http://schemas.openxmlformats.org/markup-compatibility/2006" xmlns:a14="http://schemas.microsoft.com/office/drawing/2010/main">
        <mc:Choice Requires="a14">
          <p:sp>
            <p:nvSpPr>
              <p:cNvPr id="14" name="TextBox 13"/>
              <p:cNvSpPr txBox="1"/>
              <p:nvPr/>
            </p:nvSpPr>
            <p:spPr>
              <a:xfrm>
                <a:off x="361281" y="613037"/>
                <a:ext cx="11533733" cy="5201039"/>
              </a:xfrm>
              <a:prstGeom prst="rect">
                <a:avLst/>
              </a:prstGeom>
              <a:noFill/>
            </p:spPr>
            <p:txBody>
              <a:bodyPr wrap="square" rtlCol="0">
                <a:spAutoFit/>
              </a:bodyPr>
              <a:lstStyle/>
              <a:p>
                <a:pPr marL="285750" indent="-285750">
                  <a:buFont typeface="Arial" panose="020B0604020202020204" pitchFamily="34" charset="0"/>
                  <a:buChar char="•"/>
                </a:pPr>
                <a:r>
                  <a:rPr lang="en-US" dirty="0">
                    <a:sym typeface="Wingdings" pitchFamily="2" charset="2"/>
                  </a:rPr>
                  <a:t>Simultaneous fit in 3 regions (2btag, 1btag and 0btag)</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e>
                        <m:sup>
                          <m:r>
                            <a:rPr lang="en-US" i="1">
                              <a:latin typeface="Cambria Math" panose="02040503050406030204" pitchFamily="18" charset="0"/>
                              <a:sym typeface="Wingdings" pitchFamily="2" charset="2"/>
                            </a:rPr>
                            <m:t>(0)</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(0)</m:t>
                          </m:r>
                        </m:sup>
                      </m:sSubSup>
                      <m:sSup>
                        <m:sSupPr>
                          <m:ctrlPr>
                            <a:rPr lang="en-US" b="0" i="1" smtClean="0">
                              <a:latin typeface="Cambria Math" panose="02040503050406030204" pitchFamily="18" charset="0"/>
                              <a:sym typeface="Wingdings" pitchFamily="2" charset="2"/>
                            </a:rPr>
                          </m:ctrlPr>
                        </m:sSupPr>
                        <m:e>
                          <m:r>
                            <a:rPr lang="en-US" b="0" i="1" smtClean="0">
                              <a:latin typeface="Cambria Math" panose="02040503050406030204" pitchFamily="18" charset="0"/>
                              <a:sym typeface="Wingdings" pitchFamily="2" charset="2"/>
                            </a:rPr>
                            <m:t>𝑇</m:t>
                          </m:r>
                        </m:e>
                        <m:sup>
                          <m:r>
                            <a:rPr lang="en-US" b="0" i="1" smtClean="0">
                              <a:latin typeface="Cambria Math" panose="02040503050406030204" pitchFamily="18" charset="0"/>
                              <a:sym typeface="Wingdings" pitchFamily="2" charset="2"/>
                            </a:rPr>
                            <m:t>(0)</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 </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(0)</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acc>
                            <m:accPr>
                              <m:chr m:val="⃗"/>
                              <m:ctrlPr>
                                <a:rPr lang="en-US" i="1">
                                  <a:latin typeface="Cambria Math" panose="02040503050406030204" pitchFamily="18" charset="0"/>
                                  <a:sym typeface="Wingdings" pitchFamily="2" charset="2"/>
                                </a:rPr>
                              </m:ctrlPr>
                            </m:accPr>
                            <m:e>
                              <m:r>
                                <a:rPr lang="en-US" i="1">
                                  <a:latin typeface="Cambria Math" panose="02040503050406030204" pitchFamily="18" charset="0"/>
                                  <a:sym typeface="Wingdings" pitchFamily="2" charset="2"/>
                                </a:rPr>
                                <m:t>𝑝</m:t>
                              </m:r>
                            </m:e>
                          </m:acc>
                        </m:e>
                      </m:d>
                      <m:r>
                        <a:rPr lang="en-US" b="0" i="1" smtClean="0">
                          <a:latin typeface="Cambria Math" panose="02040503050406030204" pitchFamily="18" charset="0"/>
                          <a:sym typeface="Wingdings" pitchFamily="2" charset="2"/>
                        </a:rPr>
                        <m:t>+</m:t>
                      </m:r>
                      <m:sSubSup>
                        <m:sSubSupPr>
                          <m:ctrlPr>
                            <a:rPr lang="en-US" b="0" i="1" smtClean="0">
                              <a:latin typeface="Cambria Math" panose="02040503050406030204" pitchFamily="18" charset="0"/>
                              <a:sym typeface="Wingdings" pitchFamily="2" charset="2"/>
                            </a:rPr>
                          </m:ctrlPr>
                        </m:sSubSupPr>
                        <m:e>
                          <m:r>
                            <a:rPr lang="en-US" b="0" i="1" smtClean="0">
                              <a:latin typeface="Cambria Math" panose="02040503050406030204" pitchFamily="18" charset="0"/>
                              <a:sym typeface="Wingdings" pitchFamily="2" charset="2"/>
                            </a:rPr>
                            <m:t>𝑁</m:t>
                          </m:r>
                        </m:e>
                        <m:sub>
                          <m:r>
                            <a:rPr lang="en-US" b="0" i="1" smtClean="0">
                              <a:latin typeface="Cambria Math" panose="02040503050406030204" pitchFamily="18" charset="0"/>
                              <a:sym typeface="Wingdings" pitchFamily="2" charset="2"/>
                            </a:rPr>
                            <m:t>𝑠𝑢𝑏</m:t>
                          </m:r>
                        </m:sub>
                        <m:sup>
                          <m:r>
                            <a:rPr lang="en-US" b="0" i="1" smtClean="0">
                              <a:latin typeface="Cambria Math" panose="02040503050406030204" pitchFamily="18" charset="0"/>
                              <a:sym typeface="Wingdings" pitchFamily="2" charset="2"/>
                            </a:rPr>
                            <m:t>(0)</m:t>
                          </m:r>
                        </m:sup>
                      </m:sSubSup>
                      <m:sSup>
                        <m:sSupPr>
                          <m:ctrlPr>
                            <a:rPr lang="en-US" b="0" i="1" smtClean="0">
                              <a:latin typeface="Cambria Math" panose="02040503050406030204" pitchFamily="18" charset="0"/>
                              <a:sym typeface="Wingdings" pitchFamily="2" charset="2"/>
                            </a:rPr>
                          </m:ctrlPr>
                        </m:sSupPr>
                        <m:e>
                          <m:r>
                            <a:rPr lang="en-US" b="0" i="1" smtClean="0">
                              <a:latin typeface="Cambria Math" panose="02040503050406030204" pitchFamily="18" charset="0"/>
                              <a:sym typeface="Wingdings" pitchFamily="2" charset="2"/>
                            </a:rPr>
                            <m:t>𝑂</m:t>
                          </m:r>
                        </m:e>
                        <m:sup>
                          <m:r>
                            <a:rPr lang="en-US" b="0" i="1" smtClean="0">
                              <a:latin typeface="Cambria Math" panose="02040503050406030204" pitchFamily="18" charset="0"/>
                              <a:sym typeface="Wingdings" pitchFamily="2" charset="2"/>
                            </a:rPr>
                            <m:t>(0)</m:t>
                          </m:r>
                        </m:sup>
                      </m:sSup>
                      <m:r>
                        <a:rPr lang="en-US" b="0" i="1" smtClean="0">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𝑥</m:t>
                      </m:r>
                      <m:r>
                        <a:rPr lang="en-US" b="0" i="1" smtClean="0">
                          <a:latin typeface="Cambria Math" panose="02040503050406030204" pitchFamily="18" charset="0"/>
                          <a:sym typeface="Wingdings" pitchFamily="2" charset="2"/>
                        </a:rPr>
                        <m:t>)</m:t>
                      </m:r>
                    </m:oMath>
                  </m:oMathPara>
                </a14:m>
                <a:endParaRPr lang="en-US" dirty="0">
                  <a:sym typeface="Wingdings" pitchFamily="2" charset="2"/>
                </a:endParaRP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e>
                        <m:sup>
                          <m:r>
                            <a:rPr lang="en-US" i="1">
                              <a:latin typeface="Cambria Math" panose="02040503050406030204" pitchFamily="18" charset="0"/>
                              <a:sym typeface="Wingdings" pitchFamily="2" charset="2"/>
                            </a:rPr>
                            <m:t>(2)</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(2)</m:t>
                          </m:r>
                        </m:sup>
                      </m:sSubSup>
                      <m:sSup>
                        <m:sSupPr>
                          <m:ctrlPr>
                            <a:rPr lang="en-US" b="0" i="1" smtClean="0">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b="0" i="1" smtClean="0">
                              <a:latin typeface="Cambria Math" panose="02040503050406030204" pitchFamily="18" charset="0"/>
                              <a:sym typeface="Wingdings" pitchFamily="2" charset="2"/>
                            </a:rPr>
                            <m:t>(1)</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(2)</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acc>
                            <m:accPr>
                              <m:chr m:val="⃗"/>
                              <m:ctrlPr>
                                <a:rPr lang="en-US" i="1">
                                  <a:latin typeface="Cambria Math" panose="02040503050406030204" pitchFamily="18" charset="0"/>
                                  <a:sym typeface="Wingdings" pitchFamily="2" charset="2"/>
                                </a:rPr>
                              </m:ctrlPr>
                            </m:accPr>
                            <m:e>
                              <m:r>
                                <a:rPr lang="en-US" i="1">
                                  <a:latin typeface="Cambria Math" panose="02040503050406030204" pitchFamily="18" charset="0"/>
                                  <a:sym typeface="Wingdings" pitchFamily="2" charset="2"/>
                                </a:rPr>
                                <m:t>𝑝</m:t>
                              </m:r>
                            </m:e>
                          </m:acc>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b="0" i="1" smtClean="0">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(2)</m:t>
                          </m:r>
                        </m:sup>
                      </m:sSubSup>
                      <m:sSup>
                        <m:sSupPr>
                          <m:ctrlPr>
                            <a:rPr lang="en-US" b="0" i="1" smtClean="0">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b="0" i="1" smtClean="0">
                              <a:latin typeface="Cambria Math" panose="02040503050406030204" pitchFamily="18" charset="0"/>
                              <a:sym typeface="Wingdings" pitchFamily="2" charset="2"/>
                            </a:rPr>
                            <m:t>(1)</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 </m:t>
                      </m:r>
                    </m:oMath>
                  </m:oMathPara>
                </a14:m>
                <a:endParaRPr lang="en-GB" b="1" dirty="0">
                  <a:sym typeface="Wingdings" pitchFamily="2" charset="2"/>
                </a:endParaRP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e>
                        <m:sup>
                          <m:r>
                            <a:rPr lang="en-US" i="1">
                              <a:latin typeface="Cambria Math" panose="02040503050406030204" pitchFamily="18" charset="0"/>
                              <a:sym typeface="Wingdings" pitchFamily="2" charset="2"/>
                            </a:rPr>
                            <m:t>(1)</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(1)</m:t>
                          </m:r>
                        </m:sup>
                      </m:sSubSup>
                      <m:sSup>
                        <m:sSupPr>
                          <m:ctrlPr>
                            <a:rPr lang="en-US" b="0" i="1" smtClean="0">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b="0" i="1" smtClean="0">
                              <a:latin typeface="Cambria Math" panose="02040503050406030204" pitchFamily="18" charset="0"/>
                              <a:sym typeface="Wingdings" pitchFamily="2" charset="2"/>
                            </a:rPr>
                            <m:t>(2)</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(1)</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acc>
                            <m:accPr>
                              <m:chr m:val="⃗"/>
                              <m:ctrlPr>
                                <a:rPr lang="en-US" i="1">
                                  <a:latin typeface="Cambria Math" panose="02040503050406030204" pitchFamily="18" charset="0"/>
                                  <a:sym typeface="Wingdings" pitchFamily="2" charset="2"/>
                                </a:rPr>
                              </m:ctrlPr>
                            </m:accPr>
                            <m:e>
                              <m:r>
                                <a:rPr lang="en-US" i="1">
                                  <a:latin typeface="Cambria Math" panose="02040503050406030204" pitchFamily="18" charset="0"/>
                                  <a:sym typeface="Wingdings" pitchFamily="2" charset="2"/>
                                </a:rPr>
                                <m:t>𝑝</m:t>
                              </m:r>
                            </m:e>
                          </m:acc>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b="0" i="1" smtClean="0">
                                  <a:latin typeface="Cambria Math" panose="02040503050406030204" pitchFamily="18" charset="0"/>
                                  <a:sym typeface="Wingdings" pitchFamily="2" charset="2"/>
                                </a:rPr>
                                <m:t>2</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(1)</m:t>
                          </m:r>
                        </m:sup>
                      </m:sSubSup>
                      <m:sSup>
                        <m:sSupPr>
                          <m:ctrlPr>
                            <a:rPr lang="en-US" b="0" i="1" smtClean="0">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b="0" i="1" smtClean="0">
                              <a:latin typeface="Cambria Math" panose="02040503050406030204" pitchFamily="18" charset="0"/>
                              <a:sym typeface="Wingdings" pitchFamily="2" charset="2"/>
                            </a:rPr>
                            <m:t>(2)</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oMath>
                  </m:oMathPara>
                </a14:m>
                <a:endParaRPr lang="en-US" dirty="0"/>
              </a:p>
              <a:p>
                <a:pPr lvl="1"/>
                <a:endParaRPr lang="en-US" dirty="0"/>
              </a:p>
              <a:p>
                <a:pPr marL="742950" lvl="1" indent="-285750">
                  <a:buFont typeface="Arial" panose="020B0604020202020204" pitchFamily="34" charset="0"/>
                  <a:buChar char="•"/>
                </a:pPr>
                <a:r>
                  <a:rPr lang="en-US" sz="1600" dirty="0">
                    <a:latin typeface="Cambria Math" panose="02040503050406030204" pitchFamily="18" charset="0"/>
                    <a:sym typeface="Wingdings" pitchFamily="2" charset="2"/>
                  </a:rPr>
                  <a:t>We do a simultaneous fit because we do not have a pure Control Region. </a:t>
                </a:r>
              </a:p>
              <a:p>
                <a:pPr marL="1200150" lvl="2" indent="-285750">
                  <a:buFont typeface="Arial" panose="020B0604020202020204" pitchFamily="34" charset="0"/>
                  <a:buChar char="•"/>
                </a:pPr>
                <a:r>
                  <a:rPr lang="en-US" sz="1600" dirty="0">
                    <a:latin typeface="Cambria Math" panose="02040503050406030204" pitchFamily="18" charset="0"/>
                    <a:sym typeface="Wingdings" pitchFamily="2" charset="2"/>
                  </a:rPr>
                  <a:t>Our CR from data is contaminated because of the new </a:t>
                </a:r>
                <a:r>
                  <a:rPr lang="en-US" sz="1600" dirty="0" err="1">
                    <a:latin typeface="Cambria Math" panose="02040503050406030204" pitchFamily="18" charset="0"/>
                    <a:sym typeface="Wingdings" pitchFamily="2" charset="2"/>
                  </a:rPr>
                  <a:t>topTagger</a:t>
                </a:r>
                <a:r>
                  <a:rPr lang="en-US" sz="1600" dirty="0">
                    <a:latin typeface="Cambria Math" panose="02040503050406030204" pitchFamily="18" charset="0"/>
                    <a:sym typeface="Wingdings" pitchFamily="2" charset="2"/>
                  </a:rPr>
                  <a:t> </a:t>
                </a:r>
              </a:p>
              <a:p>
                <a:pPr marL="742950" lvl="1" indent="-285750">
                  <a:buFont typeface="Arial" panose="020B0604020202020204" pitchFamily="34" charset="0"/>
                  <a:buChar char="•"/>
                </a:pPr>
                <a14:m>
                  <m:oMath xmlns:m="http://schemas.openxmlformats.org/officeDocument/2006/math">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(0)</m:t>
                        </m:r>
                      </m:sup>
                    </m:sSubSup>
                  </m:oMath>
                </a14:m>
                <a:r>
                  <a:rPr lang="en-US" dirty="0"/>
                  <a:t> is limited in </a:t>
                </a:r>
                <a14:m>
                  <m:oMath xmlns:m="http://schemas.openxmlformats.org/officeDocument/2006/math">
                    <m:r>
                      <a:rPr lang="en-US" b="0" i="1" smtClean="0">
                        <a:latin typeface="Cambria Math" panose="02040503050406030204" pitchFamily="18" charset="0"/>
                      </a:rPr>
                      <m:t>0.9</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𝑠𝑢𝑏</m:t>
                        </m:r>
                        <m:r>
                          <a:rPr lang="en-US" b="0" i="1" smtClean="0">
                            <a:latin typeface="Cambria Math" panose="02040503050406030204" pitchFamily="18" charset="0"/>
                          </a:rPr>
                          <m:t>,</m:t>
                        </m:r>
                        <m:r>
                          <a:rPr lang="en-US" b="0" i="1" smtClean="0">
                            <a:latin typeface="Cambria Math" panose="02040503050406030204" pitchFamily="18" charset="0"/>
                          </a:rPr>
                          <m:t>𝑀𝐶</m:t>
                        </m:r>
                      </m:sub>
                      <m:sup>
                        <m:r>
                          <a:rPr lang="en-US" b="0" i="1" smtClean="0">
                            <a:latin typeface="Cambria Math" panose="02040503050406030204" pitchFamily="18" charset="0"/>
                          </a:rPr>
                          <m:t>(0)</m:t>
                        </m:r>
                      </m:sup>
                    </m:sSubSup>
                    <m:r>
                      <a:rPr lang="en-US" b="0" i="1" smtClean="0">
                        <a:latin typeface="Cambria Math" panose="02040503050406030204" pitchFamily="18" charset="0"/>
                      </a:rPr>
                      <m:t> </m:t>
                    </m:r>
                    <m:r>
                      <a:rPr lang="en-US" b="0" i="1" smtClean="0">
                        <a:latin typeface="Cambria Math" panose="02040503050406030204" pitchFamily="18" charset="0"/>
                      </a:rPr>
                      <m:t>𝑢𝑝</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1.1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𝑠𝑢𝑏</m:t>
                        </m:r>
                        <m:r>
                          <a:rPr lang="en-US" b="0" i="1" smtClean="0">
                            <a:latin typeface="Cambria Math" panose="02040503050406030204" pitchFamily="18" charset="0"/>
                          </a:rPr>
                          <m:t>,</m:t>
                        </m:r>
                        <m:r>
                          <a:rPr lang="en-US" b="0" i="1" smtClean="0">
                            <a:latin typeface="Cambria Math" panose="02040503050406030204" pitchFamily="18" charset="0"/>
                          </a:rPr>
                          <m:t>𝑀𝐶</m:t>
                        </m:r>
                      </m:sub>
                      <m:sup>
                        <m:r>
                          <a:rPr lang="en-US" b="0" i="1" smtClean="0">
                            <a:latin typeface="Cambria Math" panose="02040503050406030204" pitchFamily="18" charset="0"/>
                          </a:rPr>
                          <m:t>(0)</m:t>
                        </m:r>
                      </m:sup>
                    </m:sSubSup>
                  </m:oMath>
                </a14:m>
                <a:endParaRPr lang="en-US" dirty="0"/>
              </a:p>
              <a:p>
                <a:pPr marL="742950" lvl="1" indent="-285750">
                  <a:buFont typeface="Arial" panose="020B0604020202020204" pitchFamily="34" charset="0"/>
                  <a:buChar char="•"/>
                </a:pPr>
                <a:r>
                  <a:rPr lang="en-GB" sz="1600" dirty="0">
                    <a:sym typeface="Wingdings" pitchFamily="2" charset="2"/>
                  </a:rPr>
                  <a:t>We assume that </a:t>
                </a:r>
                <a14:m>
                  <m:oMath xmlns:m="http://schemas.openxmlformats.org/officeDocument/2006/math">
                    <m:sSubSup>
                      <m:sSubSupPr>
                        <m:ctrlPr>
                          <a:rPr lang="en-US" sz="1600" i="1">
                            <a:latin typeface="Cambria Math" panose="02040503050406030204" pitchFamily="18" charset="0"/>
                            <a:sym typeface="Wingdings" pitchFamily="2" charset="2"/>
                          </a:rPr>
                        </m:ctrlPr>
                      </m:sSubSup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𝑡𝑡</m:t>
                        </m:r>
                      </m:sub>
                      <m:sup>
                        <m:r>
                          <a:rPr lang="en-US" sz="1600" i="1">
                            <a:latin typeface="Cambria Math" panose="02040503050406030204" pitchFamily="18" charset="0"/>
                            <a:sym typeface="Wingdings" pitchFamily="2" charset="2"/>
                          </a:rPr>
                          <m:t>(0)</m:t>
                        </m:r>
                      </m:sup>
                    </m:sSubSup>
                    <m:r>
                      <a:rPr lang="en-US" sz="1600">
                        <a:latin typeface="Cambria Math" panose="02040503050406030204" pitchFamily="18" charset="0"/>
                        <a:sym typeface="Wingdings" pitchFamily="2" charset="2"/>
                      </a:rPr>
                      <m:t>=</m:t>
                    </m:r>
                    <m:sSup>
                      <m:sSupPr>
                        <m:ctrlPr>
                          <a:rPr lang="en-US" sz="1600" i="1">
                            <a:latin typeface="Cambria Math" panose="02040503050406030204" pitchFamily="18" charset="0"/>
                            <a:sym typeface="Wingdings" pitchFamily="2" charset="2"/>
                          </a:rPr>
                        </m:ctrlPr>
                      </m:sSupPr>
                      <m:e>
                        <m:d>
                          <m:dPr>
                            <m:ctrlPr>
                              <a:rPr lang="en-US" sz="1600" i="1">
                                <a:latin typeface="Cambria Math" panose="02040503050406030204" pitchFamily="18" charset="0"/>
                                <a:sym typeface="Wingdings" pitchFamily="2" charset="2"/>
                              </a:rPr>
                            </m:ctrlPr>
                          </m:dPr>
                          <m:e>
                            <m:r>
                              <a:rPr lang="en-US" sz="1600">
                                <a:latin typeface="Cambria Math" panose="02040503050406030204" pitchFamily="18" charset="0"/>
                                <a:sym typeface="Wingdings" pitchFamily="2" charset="2"/>
                              </a:rPr>
                              <m:t>1−</m:t>
                            </m:r>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e</m:t>
                                </m:r>
                              </m:e>
                              <m:sub>
                                <m:r>
                                  <m:rPr>
                                    <m:sty m:val="p"/>
                                  </m:rPr>
                                  <a:rPr lang="en-US" sz="1600">
                                    <a:latin typeface="Cambria Math" panose="02040503050406030204" pitchFamily="18" charset="0"/>
                                    <a:sym typeface="Wingdings" pitchFamily="2" charset="2"/>
                                  </a:rPr>
                                  <m:t>b</m:t>
                                </m:r>
                              </m:sub>
                            </m:sSub>
                          </m:e>
                        </m:d>
                      </m:e>
                      <m:sup>
                        <m:r>
                          <a:rPr lang="en-US" sz="1600">
                            <a:latin typeface="Cambria Math" panose="02040503050406030204" pitchFamily="18" charset="0"/>
                            <a:sym typeface="Wingdings" pitchFamily="2" charset="2"/>
                          </a:rPr>
                          <m:t>2</m:t>
                        </m:r>
                      </m:sup>
                    </m:sSup>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Sub>
                    <m:r>
                      <a:rPr lang="en-US" sz="1600">
                        <a:latin typeface="Cambria Math" panose="02040503050406030204" pitchFamily="18" charset="0"/>
                        <a:sym typeface="Wingdings" pitchFamily="2" charset="2"/>
                      </a:rPr>
                      <m:t>, </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up>
                        <m:r>
                          <a:rPr lang="en-US" sz="1600">
                            <a:latin typeface="Cambria Math" panose="02040503050406030204" pitchFamily="18" charset="0"/>
                            <a:sym typeface="Wingdings" pitchFamily="2" charset="2"/>
                          </a:rPr>
                          <m:t>(2)</m:t>
                        </m:r>
                      </m:sup>
                    </m:sSubSup>
                    <m:r>
                      <a:rPr lang="en-US" sz="1600">
                        <a:latin typeface="Cambria Math" panose="02040503050406030204" pitchFamily="18" charset="0"/>
                        <a:sym typeface="Wingdings" pitchFamily="2" charset="2"/>
                      </a:rPr>
                      <m:t>=</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e</m:t>
                        </m:r>
                      </m:e>
                      <m:sub>
                        <m:r>
                          <m:rPr>
                            <m:sty m:val="p"/>
                          </m:rPr>
                          <a:rPr lang="en-US" sz="1600">
                            <a:latin typeface="Cambria Math" panose="02040503050406030204" pitchFamily="18" charset="0"/>
                            <a:sym typeface="Wingdings" pitchFamily="2" charset="2"/>
                          </a:rPr>
                          <m:t>b</m:t>
                        </m:r>
                      </m:sub>
                      <m:sup>
                        <m:r>
                          <a:rPr lang="en-US" sz="1600" i="1">
                            <a:latin typeface="Cambria Math" panose="02040503050406030204" pitchFamily="18" charset="0"/>
                            <a:sym typeface="Wingdings" pitchFamily="2" charset="2"/>
                          </a:rPr>
                          <m:t>2</m:t>
                        </m:r>
                      </m:sup>
                    </m:sSubSup>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Sub>
                    <m:r>
                      <a:rPr lang="en-US" sz="1600">
                        <a:latin typeface="Cambria Math" panose="02040503050406030204" pitchFamily="18" charset="0"/>
                        <a:sym typeface="Wingdings" pitchFamily="2" charset="2"/>
                      </a:rPr>
                      <m:t> </m:t>
                    </m:r>
                    <m:r>
                      <m:rPr>
                        <m:sty m:val="p"/>
                      </m:rPr>
                      <a:rPr lang="en-US" sz="1600">
                        <a:latin typeface="Cambria Math" panose="02040503050406030204" pitchFamily="18" charset="0"/>
                        <a:sym typeface="Wingdings" pitchFamily="2" charset="2"/>
                      </a:rPr>
                      <m:t>and</m:t>
                    </m:r>
                    <m:r>
                      <a:rPr lang="en-US" sz="1600">
                        <a:latin typeface="Cambria Math" panose="02040503050406030204" pitchFamily="18" charset="0"/>
                        <a:sym typeface="Wingdings" pitchFamily="2" charset="2"/>
                      </a:rPr>
                      <m:t> </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up>
                        <m:r>
                          <a:rPr lang="en-US" sz="1600" i="1">
                            <a:latin typeface="Cambria Math" panose="02040503050406030204" pitchFamily="18" charset="0"/>
                            <a:sym typeface="Wingdings" pitchFamily="2" charset="2"/>
                          </a:rPr>
                          <m:t>(1)</m:t>
                        </m:r>
                      </m:sup>
                    </m:sSubSup>
                    <m:r>
                      <a:rPr lang="en-US" sz="1600" i="1">
                        <a:latin typeface="Cambria Math" panose="02040503050406030204" pitchFamily="18" charset="0"/>
                        <a:sym typeface="Wingdings" pitchFamily="2" charset="2"/>
                      </a:rPr>
                      <m:t>=2</m:t>
                    </m:r>
                    <m:d>
                      <m:dPr>
                        <m:ctrlPr>
                          <a:rPr lang="en-US" sz="1600" i="1">
                            <a:latin typeface="Cambria Math" panose="02040503050406030204" pitchFamily="18" charset="0"/>
                            <a:sym typeface="Wingdings" pitchFamily="2" charset="2"/>
                          </a:rPr>
                        </m:ctrlPr>
                      </m:dPr>
                      <m:e>
                        <m:r>
                          <a:rPr lang="en-US" sz="1600" i="1">
                            <a:latin typeface="Cambria Math" panose="02040503050406030204" pitchFamily="18" charset="0"/>
                            <a:sym typeface="Wingdings" pitchFamily="2" charset="2"/>
                          </a:rPr>
                          <m:t>1−</m:t>
                        </m:r>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𝑒</m:t>
                            </m:r>
                          </m:e>
                          <m:sub>
                            <m:r>
                              <a:rPr lang="en-US" sz="1600" i="1">
                                <a:latin typeface="Cambria Math" panose="02040503050406030204" pitchFamily="18" charset="0"/>
                                <a:sym typeface="Wingdings" pitchFamily="2" charset="2"/>
                              </a:rPr>
                              <m:t>𝑏</m:t>
                            </m:r>
                          </m:sub>
                        </m:sSub>
                      </m:e>
                    </m:d>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𝑒</m:t>
                        </m:r>
                      </m:e>
                      <m:sub>
                        <m:r>
                          <a:rPr lang="en-US" sz="1600" i="1">
                            <a:latin typeface="Cambria Math" panose="02040503050406030204" pitchFamily="18" charset="0"/>
                            <a:sym typeface="Wingdings" pitchFamily="2" charset="2"/>
                          </a:rPr>
                          <m:t>𝑏</m:t>
                        </m:r>
                      </m:sub>
                    </m:sSub>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𝑡𝑡</m:t>
                        </m:r>
                      </m:sub>
                    </m:sSub>
                  </m:oMath>
                </a14:m>
                <a:r>
                  <a:rPr lang="en-GB" sz="1600" dirty="0">
                    <a:sym typeface="Wingdings" pitchFamily="2" charset="2"/>
                  </a:rPr>
                  <a:t> where e</a:t>
                </a:r>
                <a:r>
                  <a:rPr lang="en-GB" sz="1600" baseline="-25000" dirty="0">
                    <a:sym typeface="Wingdings" pitchFamily="2" charset="2"/>
                  </a:rPr>
                  <a:t>b</a:t>
                </a:r>
                <a:r>
                  <a:rPr lang="en-GB" sz="1600" dirty="0">
                    <a:sym typeface="Wingdings" pitchFamily="2" charset="2"/>
                  </a:rPr>
                  <a:t> is the b tagging efficiency and </a:t>
                </a:r>
                <a:r>
                  <a:rPr lang="en-GB" sz="1600" dirty="0" err="1">
                    <a:sym typeface="Wingdings" pitchFamily="2" charset="2"/>
                  </a:rPr>
                  <a:t>N</a:t>
                </a:r>
                <a:r>
                  <a:rPr lang="en-GB" sz="1600" baseline="-25000" dirty="0" err="1">
                    <a:sym typeface="Wingdings" pitchFamily="2" charset="2"/>
                  </a:rPr>
                  <a:t>tt</a:t>
                </a:r>
                <a:r>
                  <a:rPr lang="en-GB" sz="1600" dirty="0">
                    <a:sym typeface="Wingdings" pitchFamily="2" charset="2"/>
                  </a:rPr>
                  <a:t> is the total ttbar yield. </a:t>
                </a:r>
              </a:p>
              <a:p>
                <a:pPr lvl="1"/>
                <a:r>
                  <a:rPr lang="en-GB" sz="1600" dirty="0">
                    <a:sym typeface="Wingdings" pitchFamily="2" charset="2"/>
                  </a:rPr>
                  <a:t>We can either leave </a:t>
                </a:r>
                <a:r>
                  <a:rPr lang="en-GB" sz="1600" dirty="0">
                    <a:solidFill>
                      <a:srgbClr val="FF0000"/>
                    </a:solidFill>
                    <a:sym typeface="Wingdings" pitchFamily="2" charset="2"/>
                  </a:rPr>
                  <a:t>e</a:t>
                </a:r>
                <a:r>
                  <a:rPr lang="en-GB" sz="1600" baseline="-25000" dirty="0">
                    <a:solidFill>
                      <a:srgbClr val="FF0000"/>
                    </a:solidFill>
                    <a:sym typeface="Wingdings" pitchFamily="2" charset="2"/>
                  </a:rPr>
                  <a:t>b </a:t>
                </a:r>
                <a:r>
                  <a:rPr lang="en-GB" sz="1600" dirty="0">
                    <a:solidFill>
                      <a:srgbClr val="FF0000"/>
                    </a:solidFill>
                    <a:sym typeface="Wingdings" pitchFamily="2" charset="2"/>
                  </a:rPr>
                  <a:t>and </a:t>
                </a:r>
                <a:r>
                  <a:rPr lang="en-GB" sz="1600" dirty="0" err="1">
                    <a:solidFill>
                      <a:srgbClr val="FF0000"/>
                    </a:solidFill>
                    <a:sym typeface="Wingdings" pitchFamily="2" charset="2"/>
                  </a:rPr>
                  <a:t>N</a:t>
                </a:r>
                <a:r>
                  <a:rPr lang="en-GB" sz="1600" baseline="-25000" dirty="0" err="1">
                    <a:solidFill>
                      <a:srgbClr val="FF0000"/>
                    </a:solidFill>
                    <a:sym typeface="Wingdings" pitchFamily="2" charset="2"/>
                  </a:rPr>
                  <a:t>tt</a:t>
                </a:r>
                <a:r>
                  <a:rPr lang="en-GB" sz="1600" baseline="-25000" dirty="0">
                    <a:solidFill>
                      <a:srgbClr val="FF0000"/>
                    </a:solidFill>
                    <a:sym typeface="Wingdings" pitchFamily="2" charset="2"/>
                  </a:rPr>
                  <a:t> </a:t>
                </a:r>
                <a:r>
                  <a:rPr lang="en-GB" sz="1600" dirty="0">
                    <a:solidFill>
                      <a:srgbClr val="FF0000"/>
                    </a:solidFill>
                    <a:sym typeface="Wingdings" pitchFamily="2" charset="2"/>
                  </a:rPr>
                  <a:t> </a:t>
                </a:r>
                <a:r>
                  <a:rPr lang="en-GB" sz="1600" dirty="0">
                    <a:sym typeface="Wingdings" pitchFamily="2" charset="2"/>
                  </a:rPr>
                  <a:t>as free parameters in the fit or </a:t>
                </a:r>
                <a14:m>
                  <m:oMath xmlns:m="http://schemas.openxmlformats.org/officeDocument/2006/math">
                    <m:sSubSup>
                      <m:sSubSupPr>
                        <m:ctrlPr>
                          <a:rPr lang="en-US" sz="1600" i="1">
                            <a:solidFill>
                              <a:srgbClr val="FF0000"/>
                            </a:solidFill>
                            <a:latin typeface="Cambria Math" panose="02040503050406030204" pitchFamily="18" charset="0"/>
                            <a:sym typeface="Wingdings" pitchFamily="2" charset="2"/>
                          </a:rPr>
                        </m:ctrlPr>
                      </m:sSubSupPr>
                      <m:e>
                        <m:r>
                          <a:rPr lang="en-US" sz="1600" i="1">
                            <a:solidFill>
                              <a:srgbClr val="FF0000"/>
                            </a:solidFill>
                            <a:latin typeface="Cambria Math" panose="02040503050406030204" pitchFamily="18" charset="0"/>
                            <a:sym typeface="Wingdings" pitchFamily="2" charset="2"/>
                          </a:rPr>
                          <m:t>𝑁</m:t>
                        </m:r>
                      </m:e>
                      <m:sub>
                        <m:r>
                          <a:rPr lang="en-US" sz="1600" i="1">
                            <a:solidFill>
                              <a:srgbClr val="FF0000"/>
                            </a:solidFill>
                            <a:latin typeface="Cambria Math" panose="02040503050406030204" pitchFamily="18" charset="0"/>
                            <a:sym typeface="Wingdings" pitchFamily="2" charset="2"/>
                          </a:rPr>
                          <m:t>𝑡𝑡</m:t>
                        </m:r>
                      </m:sub>
                      <m:sup>
                        <m:r>
                          <a:rPr lang="en-US" sz="1600" i="1">
                            <a:solidFill>
                              <a:srgbClr val="FF0000"/>
                            </a:solidFill>
                            <a:latin typeface="Cambria Math" panose="02040503050406030204" pitchFamily="18" charset="0"/>
                            <a:sym typeface="Wingdings" pitchFamily="2" charset="2"/>
                          </a:rPr>
                          <m:t>(0)</m:t>
                        </m:r>
                      </m:sup>
                    </m:sSubSup>
                    <m:r>
                      <a:rPr lang="en-US" sz="1600" i="1">
                        <a:solidFill>
                          <a:srgbClr val="FF0000"/>
                        </a:solidFill>
                        <a:latin typeface="Cambria Math" panose="02040503050406030204" pitchFamily="18" charset="0"/>
                        <a:sym typeface="Wingdings" pitchFamily="2" charset="2"/>
                      </a:rPr>
                      <m:t>,</m:t>
                    </m:r>
                    <m:sSubSup>
                      <m:sSubSupPr>
                        <m:ctrlPr>
                          <a:rPr lang="en-US" sz="1600" i="1">
                            <a:solidFill>
                              <a:srgbClr val="FF0000"/>
                            </a:solidFill>
                            <a:latin typeface="Cambria Math" panose="02040503050406030204" pitchFamily="18" charset="0"/>
                            <a:sym typeface="Wingdings" pitchFamily="2" charset="2"/>
                          </a:rPr>
                        </m:ctrlPr>
                      </m:sSubSupPr>
                      <m:e>
                        <m:r>
                          <a:rPr lang="en-US" sz="1600" i="1">
                            <a:solidFill>
                              <a:srgbClr val="FF0000"/>
                            </a:solidFill>
                            <a:latin typeface="Cambria Math" panose="02040503050406030204" pitchFamily="18" charset="0"/>
                            <a:sym typeface="Wingdings" pitchFamily="2" charset="2"/>
                          </a:rPr>
                          <m:t>𝑁</m:t>
                        </m:r>
                      </m:e>
                      <m:sub>
                        <m:r>
                          <a:rPr lang="en-US" sz="1600" i="1">
                            <a:solidFill>
                              <a:srgbClr val="FF0000"/>
                            </a:solidFill>
                            <a:latin typeface="Cambria Math" panose="02040503050406030204" pitchFamily="18" charset="0"/>
                            <a:sym typeface="Wingdings" pitchFamily="2" charset="2"/>
                          </a:rPr>
                          <m:t>𝑡𝑡</m:t>
                        </m:r>
                      </m:sub>
                      <m:sup>
                        <m:r>
                          <a:rPr lang="en-US" sz="1600" i="1">
                            <a:solidFill>
                              <a:srgbClr val="FF0000"/>
                            </a:solidFill>
                            <a:latin typeface="Cambria Math" panose="02040503050406030204" pitchFamily="18" charset="0"/>
                            <a:sym typeface="Wingdings" pitchFamily="2" charset="2"/>
                          </a:rPr>
                          <m:t>(1)</m:t>
                        </m:r>
                      </m:sup>
                    </m:sSubSup>
                    <m:r>
                      <a:rPr lang="en-US" sz="1600" i="1">
                        <a:solidFill>
                          <a:srgbClr val="FF0000"/>
                        </a:solidFill>
                        <a:latin typeface="Cambria Math" panose="02040503050406030204" pitchFamily="18" charset="0"/>
                        <a:sym typeface="Wingdings" pitchFamily="2" charset="2"/>
                      </a:rPr>
                      <m:t>,</m:t>
                    </m:r>
                    <m:sSubSup>
                      <m:sSubSupPr>
                        <m:ctrlPr>
                          <a:rPr lang="en-US" sz="1600" i="1">
                            <a:solidFill>
                              <a:srgbClr val="FF0000"/>
                            </a:solidFill>
                            <a:latin typeface="Cambria Math" panose="02040503050406030204" pitchFamily="18" charset="0"/>
                            <a:sym typeface="Wingdings" pitchFamily="2" charset="2"/>
                          </a:rPr>
                        </m:ctrlPr>
                      </m:sSubSupPr>
                      <m:e>
                        <m:r>
                          <a:rPr lang="en-US" sz="1600" i="1">
                            <a:solidFill>
                              <a:srgbClr val="FF0000"/>
                            </a:solidFill>
                            <a:latin typeface="Cambria Math" panose="02040503050406030204" pitchFamily="18" charset="0"/>
                            <a:sym typeface="Wingdings" pitchFamily="2" charset="2"/>
                          </a:rPr>
                          <m:t>𝑁</m:t>
                        </m:r>
                      </m:e>
                      <m:sub>
                        <m:r>
                          <a:rPr lang="en-US" sz="1600" i="1">
                            <a:solidFill>
                              <a:srgbClr val="FF0000"/>
                            </a:solidFill>
                            <a:latin typeface="Cambria Math" panose="02040503050406030204" pitchFamily="18" charset="0"/>
                            <a:sym typeface="Wingdings" pitchFamily="2" charset="2"/>
                          </a:rPr>
                          <m:t>𝑡𝑡</m:t>
                        </m:r>
                      </m:sub>
                      <m:sup>
                        <m:r>
                          <a:rPr lang="en-US" sz="1600" i="1">
                            <a:solidFill>
                              <a:srgbClr val="FF0000"/>
                            </a:solidFill>
                            <a:latin typeface="Cambria Math" panose="02040503050406030204" pitchFamily="18" charset="0"/>
                            <a:sym typeface="Wingdings" pitchFamily="2" charset="2"/>
                          </a:rPr>
                          <m:t>(2)</m:t>
                        </m:r>
                      </m:sup>
                    </m:sSubSup>
                  </m:oMath>
                </a14:m>
                <a:endParaRPr lang="en-GB" sz="1600" dirty="0">
                  <a:sym typeface="Wingdings" pitchFamily="2" charset="2"/>
                </a:endParaRPr>
              </a:p>
              <a:p>
                <a:pPr lvl="1"/>
                <a:endParaRPr lang="en-GB" sz="1600" dirty="0">
                  <a:sym typeface="Wingdings" pitchFamily="2" charset="2"/>
                </a:endParaRPr>
              </a:p>
              <a:p>
                <a:pPr marL="285750" indent="-285750">
                  <a:buFont typeface="Arial" panose="020B0604020202020204" pitchFamily="34" charset="0"/>
                  <a:buChar char="•"/>
                </a:pPr>
                <a:r>
                  <a:rPr lang="en-GB" sz="1600" dirty="0" err="1">
                    <a:sym typeface="Wingdings" pitchFamily="2" charset="2"/>
                  </a:rPr>
                  <a:t>btagging</a:t>
                </a:r>
                <a:r>
                  <a:rPr lang="en-GB" sz="1600" dirty="0">
                    <a:sym typeface="Wingdings" pitchFamily="2" charset="2"/>
                  </a:rPr>
                  <a:t> efficiency and the </a:t>
                </a:r>
                <a:r>
                  <a:rPr lang="en-GB" sz="1600" dirty="0" err="1">
                    <a:sym typeface="Wingdings" pitchFamily="2" charset="2"/>
                  </a:rPr>
                  <a:t>Ntt</a:t>
                </a:r>
                <a:r>
                  <a:rPr lang="en-GB" sz="1600" dirty="0">
                    <a:sym typeface="Wingdings" pitchFamily="2" charset="2"/>
                  </a:rPr>
                  <a:t> yield are highly correlated. </a:t>
                </a:r>
              </a:p>
              <a:p>
                <a:pPr marL="742950" lvl="1" indent="-285750">
                  <a:buFont typeface="Arial" panose="020B0604020202020204" pitchFamily="34" charset="0"/>
                  <a:buChar char="•"/>
                </a:pPr>
                <a:r>
                  <a:rPr lang="en-GB" sz="1600" dirty="0">
                    <a:sym typeface="Wingdings" pitchFamily="2" charset="2"/>
                  </a:rPr>
                  <a:t>We decided to try and fix the </a:t>
                </a:r>
                <a:r>
                  <a:rPr lang="en-GB" sz="1600" dirty="0" err="1">
                    <a:sym typeface="Wingdings" pitchFamily="2" charset="2"/>
                  </a:rPr>
                  <a:t>btagging</a:t>
                </a:r>
                <a:r>
                  <a:rPr lang="en-GB" sz="1600" dirty="0">
                    <a:sym typeface="Wingdings" pitchFamily="2" charset="2"/>
                  </a:rPr>
                  <a:t> parameter  calculated b-tagging</a:t>
                </a:r>
              </a:p>
              <a:p>
                <a:pPr marL="742950" lvl="1" indent="-285750">
                  <a:buFont typeface="Arial" panose="020B0604020202020204" pitchFamily="34" charset="0"/>
                  <a:buChar char="•"/>
                </a:pPr>
                <a:r>
                  <a:rPr lang="en-GB" sz="1600" dirty="0">
                    <a:sym typeface="Wingdings" pitchFamily="2" charset="2"/>
                  </a:rPr>
                  <a:t>For the </a:t>
                </a:r>
                <a:r>
                  <a:rPr lang="en-GB" sz="1600" dirty="0" err="1">
                    <a:sym typeface="Wingdings" pitchFamily="2" charset="2"/>
                  </a:rPr>
                  <a:t>btagging</a:t>
                </a:r>
                <a:r>
                  <a:rPr lang="en-GB" sz="1600" dirty="0">
                    <a:sym typeface="Wingdings" pitchFamily="2" charset="2"/>
                  </a:rPr>
                  <a:t> efficiency calculation:</a:t>
                </a:r>
              </a:p>
              <a:p>
                <a:pPr lvl="1"/>
                <a:endParaRPr lang="en-GB" sz="1600" dirty="0">
                  <a:sym typeface="Wingdings" pitchFamily="2" charset="2"/>
                </a:endParaRPr>
              </a:p>
              <a:p>
                <a:pPr lvl="1"/>
                <a14:m>
                  <m:oMath xmlns:m="http://schemas.openxmlformats.org/officeDocument/2006/math">
                    <m:sSub>
                      <m:sSubPr>
                        <m:ctrlPr>
                          <a:rPr lang="en-US" sz="1600" b="0" i="1" smtClean="0">
                            <a:latin typeface="Cambria Math" panose="02040503050406030204" pitchFamily="18" charset="0"/>
                            <a:sym typeface="Wingdings" pitchFamily="2" charset="2"/>
                          </a:rPr>
                        </m:ctrlPr>
                      </m:sSubPr>
                      <m:e>
                        <m:r>
                          <a:rPr lang="en-US" sz="1600" b="0" i="1" smtClean="0">
                            <a:latin typeface="Cambria Math" panose="02040503050406030204" pitchFamily="18" charset="0"/>
                            <a:sym typeface="Wingdings" pitchFamily="2" charset="2"/>
                          </a:rPr>
                          <m:t>𝑒</m:t>
                        </m:r>
                      </m:e>
                      <m:sub>
                        <m:r>
                          <a:rPr lang="en-US" sz="1600" b="0" i="1" smtClean="0">
                            <a:latin typeface="Cambria Math" panose="02040503050406030204" pitchFamily="18" charset="0"/>
                            <a:sym typeface="Wingdings" pitchFamily="2" charset="2"/>
                          </a:rPr>
                          <m:t>𝑏</m:t>
                        </m:r>
                      </m:sub>
                    </m:sSub>
                    <m:r>
                      <a:rPr lang="en-US" sz="1600" b="0" i="1" smtClean="0">
                        <a:latin typeface="Cambria Math" panose="02040503050406030204" pitchFamily="18" charset="0"/>
                        <a:sym typeface="Wingdings" pitchFamily="2" charset="2"/>
                      </a:rPr>
                      <m:t>= </m:t>
                    </m:r>
                    <m:f>
                      <m:fPr>
                        <m:ctrlPr>
                          <a:rPr lang="en-US" sz="1600" b="0" i="1" smtClean="0">
                            <a:latin typeface="Cambria Math" panose="02040503050406030204" pitchFamily="18" charset="0"/>
                            <a:sym typeface="Wingdings" pitchFamily="2" charset="2"/>
                          </a:rPr>
                        </m:ctrlPr>
                      </m:fPr>
                      <m:num>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𝑠𝑢𝑏𝑗𝑒𝑡𝑠</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𝑤𝑖𝑡h</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𝑓𝑙𝑎𝑣𝑜𝑢𝑟</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𝑖𝑑</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𝑟𝑒𝑞𝑢𝑖𝑟𝑒𝑚𝑒𝑛𝑡</m:t>
                        </m:r>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𝑑𝑒𝑒𝑝𝐶𝑆𝑉</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𝑏𝑡𝑎𝑔𝑔𝑒𝑑</m:t>
                        </m:r>
                      </m:num>
                      <m:den>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𝑠𝑢𝑏𝑗𝑒𝑡𝑠</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𝑤𝑖𝑡h</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𝑓𝑙𝑎𝑣𝑜𝑢𝑟</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𝑖𝑑</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𝑟𝑒𝑞𝑢𝑖𝑟𝑒𝑚𝑒𝑛𝑡</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𝑏</m:t>
                        </m:r>
                        <m:r>
                          <a:rPr lang="en-US" sz="1600" b="0" i="1" smtClean="0">
                            <a:latin typeface="Cambria Math" panose="02040503050406030204" pitchFamily="18" charset="0"/>
                            <a:sym typeface="Wingdings" pitchFamily="2" charset="2"/>
                          </a:rPr>
                          <m:t>)</m:t>
                        </m:r>
                      </m:den>
                    </m:f>
                  </m:oMath>
                </a14:m>
                <a:r>
                  <a:rPr lang="en-GB" sz="1600" dirty="0">
                    <a:sym typeface="Wingdings" pitchFamily="2" charset="2"/>
                  </a:rPr>
                  <a:t> , where all selected events pass baseline + </a:t>
                </a:r>
                <a:r>
                  <a:rPr lang="en-GB" sz="1600" dirty="0" err="1">
                    <a:sym typeface="Wingdings" pitchFamily="2" charset="2"/>
                  </a:rPr>
                  <a:t>parton</a:t>
                </a:r>
                <a:r>
                  <a:rPr lang="en-GB" sz="1600" dirty="0">
                    <a:sym typeface="Wingdings" pitchFamily="2" charset="2"/>
                  </a:rPr>
                  <a:t> selection</a:t>
                </a:r>
              </a:p>
            </p:txBody>
          </p:sp>
        </mc:Choice>
        <mc:Fallback xmlns="">
          <p:sp>
            <p:nvSpPr>
              <p:cNvPr id="14" name="TextBox 13"/>
              <p:cNvSpPr txBox="1">
                <a:spLocks noRot="1" noChangeAspect="1" noMove="1" noResize="1" noEditPoints="1" noAdjustHandles="1" noChangeArrowheads="1" noChangeShapeType="1" noTextEdit="1"/>
              </p:cNvSpPr>
              <p:nvPr/>
            </p:nvSpPr>
            <p:spPr>
              <a:xfrm>
                <a:off x="361281" y="613037"/>
                <a:ext cx="11533733" cy="5201039"/>
              </a:xfrm>
              <a:prstGeom prst="rect">
                <a:avLst/>
              </a:prstGeom>
              <a:blipFill>
                <a:blip r:embed="rId2"/>
                <a:stretch>
                  <a:fillRect l="-220" t="-48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9C79030-01D2-954B-9BD2-ED4DFC26F243}"/>
              </a:ext>
            </a:extLst>
          </p:cNvPr>
          <p:cNvSpPr>
            <a:spLocks noGrp="1"/>
          </p:cNvSpPr>
          <p:nvPr>
            <p:ph type="sldNum" sz="quarter" idx="12"/>
          </p:nvPr>
        </p:nvSpPr>
        <p:spPr/>
        <p:txBody>
          <a:bodyPr/>
          <a:lstStyle/>
          <a:p>
            <a:fld id="{4FAB73BC-B049-4115-A692-8D63A059BFB8}" type="slidenum">
              <a:rPr lang="en-US" smtClean="0"/>
              <a:pPr/>
              <a:t>27</a:t>
            </a:fld>
            <a:endParaRPr lang="en-US" dirty="0"/>
          </a:p>
        </p:txBody>
      </p:sp>
    </p:spTree>
    <p:extLst>
      <p:ext uri="{BB962C8B-B14F-4D97-AF65-F5344CB8AC3E}">
        <p14:creationId xmlns:p14="http://schemas.microsoft.com/office/powerpoint/2010/main" val="3712426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2B1E9E-A552-E44C-B616-E59B23505277}"/>
              </a:ext>
            </a:extLst>
          </p:cNvPr>
          <p:cNvSpPr txBox="1"/>
          <p:nvPr/>
        </p:nvSpPr>
        <p:spPr>
          <a:xfrm>
            <a:off x="434339" y="208041"/>
            <a:ext cx="10674304" cy="492443"/>
          </a:xfrm>
          <a:prstGeom prst="rect">
            <a:avLst/>
          </a:prstGeom>
          <a:noFill/>
        </p:spPr>
        <p:txBody>
          <a:bodyPr wrap="square" rtlCol="0">
            <a:spAutoFit/>
          </a:bodyPr>
          <a:lstStyle/>
          <a:p>
            <a:r>
              <a:rPr lang="en-US" sz="2600" u="sng" dirty="0" err="1"/>
              <a:t>Btagging</a:t>
            </a:r>
            <a:r>
              <a:rPr lang="en-US" sz="2600" u="sng" dirty="0"/>
              <a:t> purity</a:t>
            </a:r>
            <a:endParaRPr lang="en-GB" sz="2600" u="sng" dirty="0"/>
          </a:p>
        </p:txBody>
      </p:sp>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4" name="TextBox 3">
            <a:extLst>
              <a:ext uri="{FF2B5EF4-FFF2-40B4-BE49-F238E27FC236}">
                <a16:creationId xmlns:a16="http://schemas.microsoft.com/office/drawing/2014/main" id="{233EC834-4CBA-244F-910E-C01F75A34B72}"/>
              </a:ext>
            </a:extLst>
          </p:cNvPr>
          <p:cNvSpPr txBox="1"/>
          <p:nvPr/>
        </p:nvSpPr>
        <p:spPr>
          <a:xfrm>
            <a:off x="5384297" y="1239964"/>
            <a:ext cx="1285875" cy="369332"/>
          </a:xfrm>
          <a:prstGeom prst="rect">
            <a:avLst/>
          </a:prstGeom>
          <a:noFill/>
        </p:spPr>
        <p:txBody>
          <a:bodyPr wrap="square" rtlCol="0">
            <a:spAutoFit/>
          </a:bodyPr>
          <a:lstStyle/>
          <a:p>
            <a:pPr algn="ctr"/>
            <a:r>
              <a:rPr lang="en-US" dirty="0">
                <a:solidFill>
                  <a:srgbClr val="FF0000"/>
                </a:solidFill>
              </a:rPr>
              <a:t>2017</a:t>
            </a:r>
          </a:p>
        </p:txBody>
      </p:sp>
      <p:sp>
        <p:nvSpPr>
          <p:cNvPr id="14" name="TextBox 13">
            <a:extLst>
              <a:ext uri="{FF2B5EF4-FFF2-40B4-BE49-F238E27FC236}">
                <a16:creationId xmlns:a16="http://schemas.microsoft.com/office/drawing/2014/main" id="{682143B9-A176-A34D-BC03-E3AB239735AE}"/>
              </a:ext>
            </a:extLst>
          </p:cNvPr>
          <p:cNvSpPr txBox="1"/>
          <p:nvPr/>
        </p:nvSpPr>
        <p:spPr>
          <a:xfrm>
            <a:off x="9417417" y="1221321"/>
            <a:ext cx="1285875" cy="369332"/>
          </a:xfrm>
          <a:prstGeom prst="rect">
            <a:avLst/>
          </a:prstGeom>
          <a:noFill/>
        </p:spPr>
        <p:txBody>
          <a:bodyPr wrap="square" rtlCol="0">
            <a:spAutoFit/>
          </a:bodyPr>
          <a:lstStyle/>
          <a:p>
            <a:pPr algn="ctr"/>
            <a:r>
              <a:rPr lang="en-US" dirty="0">
                <a:solidFill>
                  <a:srgbClr val="00B050"/>
                </a:solidFill>
              </a:rPr>
              <a:t>2018</a:t>
            </a:r>
          </a:p>
        </p:txBody>
      </p:sp>
      <p:sp>
        <p:nvSpPr>
          <p:cNvPr id="10" name="TextBox 9">
            <a:extLst>
              <a:ext uri="{FF2B5EF4-FFF2-40B4-BE49-F238E27FC236}">
                <a16:creationId xmlns:a16="http://schemas.microsoft.com/office/drawing/2014/main" id="{3C77C4A7-0F11-EC4A-A139-28D5ED6ED485}"/>
              </a:ext>
            </a:extLst>
          </p:cNvPr>
          <p:cNvSpPr txBox="1"/>
          <p:nvPr/>
        </p:nvSpPr>
        <p:spPr>
          <a:xfrm>
            <a:off x="1445323" y="1221321"/>
            <a:ext cx="1285875" cy="369332"/>
          </a:xfrm>
          <a:prstGeom prst="rect">
            <a:avLst/>
          </a:prstGeom>
          <a:noFill/>
        </p:spPr>
        <p:txBody>
          <a:bodyPr wrap="square" rtlCol="0">
            <a:spAutoFit/>
          </a:bodyPr>
          <a:lstStyle/>
          <a:p>
            <a:pPr algn="ctr"/>
            <a:r>
              <a:rPr lang="en-US" dirty="0">
                <a:solidFill>
                  <a:srgbClr val="0070C0"/>
                </a:solidFill>
              </a:rPr>
              <a:t>2016</a:t>
            </a:r>
          </a:p>
        </p:txBody>
      </p:sp>
      <p:pic>
        <p:nvPicPr>
          <p:cNvPr id="3" name="Picture 2">
            <a:extLst>
              <a:ext uri="{FF2B5EF4-FFF2-40B4-BE49-F238E27FC236}">
                <a16:creationId xmlns:a16="http://schemas.microsoft.com/office/drawing/2014/main" id="{C7B9D787-71B2-E547-B7DC-A302E0DDF8E2}"/>
              </a:ext>
            </a:extLst>
          </p:cNvPr>
          <p:cNvPicPr>
            <a:picLocks noChangeAspect="1"/>
          </p:cNvPicPr>
          <p:nvPr/>
        </p:nvPicPr>
        <p:blipFill>
          <a:blip r:embed="rId2"/>
          <a:stretch>
            <a:fillRect/>
          </a:stretch>
        </p:blipFill>
        <p:spPr>
          <a:xfrm rot="5400000">
            <a:off x="8554007" y="1288796"/>
            <a:ext cx="3012694" cy="4176522"/>
          </a:xfrm>
          <a:prstGeom prst="rect">
            <a:avLst/>
          </a:prstGeom>
        </p:spPr>
      </p:pic>
      <p:pic>
        <p:nvPicPr>
          <p:cNvPr id="6" name="Picture 5">
            <a:extLst>
              <a:ext uri="{FF2B5EF4-FFF2-40B4-BE49-F238E27FC236}">
                <a16:creationId xmlns:a16="http://schemas.microsoft.com/office/drawing/2014/main" id="{F52D096C-F3F5-6B40-8C85-DA3F3D63B077}"/>
              </a:ext>
            </a:extLst>
          </p:cNvPr>
          <p:cNvPicPr>
            <a:picLocks noChangeAspect="1"/>
          </p:cNvPicPr>
          <p:nvPr/>
        </p:nvPicPr>
        <p:blipFill>
          <a:blip r:embed="rId3"/>
          <a:stretch>
            <a:fillRect/>
          </a:stretch>
        </p:blipFill>
        <p:spPr>
          <a:xfrm rot="5400000">
            <a:off x="4520888" y="1312997"/>
            <a:ext cx="3012694" cy="4176522"/>
          </a:xfrm>
          <a:prstGeom prst="rect">
            <a:avLst/>
          </a:prstGeom>
        </p:spPr>
      </p:pic>
      <p:pic>
        <p:nvPicPr>
          <p:cNvPr id="8" name="Picture 7">
            <a:extLst>
              <a:ext uri="{FF2B5EF4-FFF2-40B4-BE49-F238E27FC236}">
                <a16:creationId xmlns:a16="http://schemas.microsoft.com/office/drawing/2014/main" id="{A4E95BE6-F198-9745-9040-C253C2961F4B}"/>
              </a:ext>
            </a:extLst>
          </p:cNvPr>
          <p:cNvPicPr>
            <a:picLocks noChangeAspect="1"/>
          </p:cNvPicPr>
          <p:nvPr/>
        </p:nvPicPr>
        <p:blipFill>
          <a:blip r:embed="rId4"/>
          <a:stretch>
            <a:fillRect/>
          </a:stretch>
        </p:blipFill>
        <p:spPr>
          <a:xfrm rot="5400000">
            <a:off x="581914" y="1288796"/>
            <a:ext cx="3012694" cy="4176522"/>
          </a:xfrm>
          <a:prstGeom prst="rect">
            <a:avLst/>
          </a:prstGeom>
        </p:spPr>
      </p:pic>
      <p:cxnSp>
        <p:nvCxnSpPr>
          <p:cNvPr id="15" name="Straight Connector 14">
            <a:extLst>
              <a:ext uri="{FF2B5EF4-FFF2-40B4-BE49-F238E27FC236}">
                <a16:creationId xmlns:a16="http://schemas.microsoft.com/office/drawing/2014/main" id="{D73C0EBC-6D67-3C4F-A980-7D2E110FDD81}"/>
              </a:ext>
            </a:extLst>
          </p:cNvPr>
          <p:cNvCxnSpPr>
            <a:cxnSpLocks/>
          </p:cNvCxnSpPr>
          <p:nvPr/>
        </p:nvCxnSpPr>
        <p:spPr>
          <a:xfrm>
            <a:off x="3977460" y="954350"/>
            <a:ext cx="0" cy="523213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B65749-3E80-0849-9D91-04AD8ABFCD95}"/>
              </a:ext>
            </a:extLst>
          </p:cNvPr>
          <p:cNvCxnSpPr>
            <a:cxnSpLocks/>
          </p:cNvCxnSpPr>
          <p:nvPr/>
        </p:nvCxnSpPr>
        <p:spPr>
          <a:xfrm>
            <a:off x="8001444" y="954350"/>
            <a:ext cx="0" cy="523213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04BA0A-BD7C-4740-87E3-FE99227F1C34}"/>
              </a:ext>
            </a:extLst>
          </p:cNvPr>
          <p:cNvSpPr txBox="1"/>
          <p:nvPr/>
        </p:nvSpPr>
        <p:spPr>
          <a:xfrm>
            <a:off x="9274541" y="5210725"/>
            <a:ext cx="1601497" cy="369332"/>
          </a:xfrm>
          <a:prstGeom prst="rect">
            <a:avLst/>
          </a:prstGeom>
          <a:noFill/>
        </p:spPr>
        <p:txBody>
          <a:bodyPr wrap="square" rtlCol="0">
            <a:spAutoFit/>
          </a:bodyPr>
          <a:lstStyle/>
          <a:p>
            <a:r>
              <a:rPr lang="en-US" dirty="0"/>
              <a:t>Purity ≈ 0.903 </a:t>
            </a:r>
          </a:p>
        </p:txBody>
      </p:sp>
      <p:sp>
        <p:nvSpPr>
          <p:cNvPr id="23" name="TextBox 22">
            <a:extLst>
              <a:ext uri="{FF2B5EF4-FFF2-40B4-BE49-F238E27FC236}">
                <a16:creationId xmlns:a16="http://schemas.microsoft.com/office/drawing/2014/main" id="{C6A15F71-C7B5-7940-9BD2-F8FE6EC75667}"/>
              </a:ext>
            </a:extLst>
          </p:cNvPr>
          <p:cNvSpPr txBox="1"/>
          <p:nvPr/>
        </p:nvSpPr>
        <p:spPr>
          <a:xfrm>
            <a:off x="5312858" y="5210725"/>
            <a:ext cx="1539201" cy="369332"/>
          </a:xfrm>
          <a:prstGeom prst="rect">
            <a:avLst/>
          </a:prstGeom>
          <a:noFill/>
        </p:spPr>
        <p:txBody>
          <a:bodyPr wrap="square" rtlCol="0">
            <a:spAutoFit/>
          </a:bodyPr>
          <a:lstStyle/>
          <a:p>
            <a:r>
              <a:rPr lang="en-US" dirty="0"/>
              <a:t>Purity ≈ 0.915</a:t>
            </a:r>
          </a:p>
        </p:txBody>
      </p:sp>
      <p:sp>
        <p:nvSpPr>
          <p:cNvPr id="25" name="TextBox 24">
            <a:extLst>
              <a:ext uri="{FF2B5EF4-FFF2-40B4-BE49-F238E27FC236}">
                <a16:creationId xmlns:a16="http://schemas.microsoft.com/office/drawing/2014/main" id="{BF921327-ADD8-614D-9F19-4FBC679AA777}"/>
              </a:ext>
            </a:extLst>
          </p:cNvPr>
          <p:cNvSpPr txBox="1"/>
          <p:nvPr/>
        </p:nvSpPr>
        <p:spPr>
          <a:xfrm>
            <a:off x="1301914" y="5210725"/>
            <a:ext cx="1572691" cy="369332"/>
          </a:xfrm>
          <a:prstGeom prst="rect">
            <a:avLst/>
          </a:prstGeom>
          <a:noFill/>
        </p:spPr>
        <p:txBody>
          <a:bodyPr wrap="square" rtlCol="0">
            <a:spAutoFit/>
          </a:bodyPr>
          <a:lstStyle/>
          <a:p>
            <a:r>
              <a:rPr lang="en-US" dirty="0"/>
              <a:t>Purity ≈ 0. 894</a:t>
            </a:r>
          </a:p>
        </p:txBody>
      </p:sp>
      <p:sp>
        <p:nvSpPr>
          <p:cNvPr id="2" name="Slide Number Placeholder 1">
            <a:extLst>
              <a:ext uri="{FF2B5EF4-FFF2-40B4-BE49-F238E27FC236}">
                <a16:creationId xmlns:a16="http://schemas.microsoft.com/office/drawing/2014/main" id="{E70AD676-0F56-C446-9765-E34AD230C1C2}"/>
              </a:ext>
            </a:extLst>
          </p:cNvPr>
          <p:cNvSpPr>
            <a:spLocks noGrp="1"/>
          </p:cNvSpPr>
          <p:nvPr>
            <p:ph type="sldNum" sz="quarter" idx="12"/>
          </p:nvPr>
        </p:nvSpPr>
        <p:spPr/>
        <p:txBody>
          <a:bodyPr/>
          <a:lstStyle/>
          <a:p>
            <a:fld id="{4FAB73BC-B049-4115-A692-8D63A059BFB8}" type="slidenum">
              <a:rPr lang="en-US" smtClean="0"/>
              <a:pPr/>
              <a:t>28</a:t>
            </a:fld>
            <a:endParaRPr lang="en-US" dirty="0"/>
          </a:p>
        </p:txBody>
      </p:sp>
    </p:spTree>
    <p:extLst>
      <p:ext uri="{BB962C8B-B14F-4D97-AF65-F5344CB8AC3E}">
        <p14:creationId xmlns:p14="http://schemas.microsoft.com/office/powerpoint/2010/main" val="2709656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3428F4-EB56-2B48-92A0-99AF03B4D244}"/>
              </a:ext>
            </a:extLst>
          </p:cNvPr>
          <p:cNvSpPr>
            <a:spLocks noGrp="1"/>
          </p:cNvSpPr>
          <p:nvPr>
            <p:ph type="ftr" sz="quarter" idx="11"/>
          </p:nvPr>
        </p:nvSpPr>
        <p:spPr/>
        <p:txBody>
          <a:bodyPr/>
          <a:lstStyle/>
          <a:p>
            <a:r>
              <a:rPr lang="fi-FI"/>
              <a:t>NTUA G. Bakas</a:t>
            </a:r>
            <a:endParaRPr lang="en-US" dirty="0"/>
          </a:p>
        </p:txBody>
      </p:sp>
      <p:pic>
        <p:nvPicPr>
          <p:cNvPr id="5" name="Picture 4">
            <a:extLst>
              <a:ext uri="{FF2B5EF4-FFF2-40B4-BE49-F238E27FC236}">
                <a16:creationId xmlns:a16="http://schemas.microsoft.com/office/drawing/2014/main" id="{2AB2F63E-D916-9A41-9DF0-B92837939F97}"/>
              </a:ext>
            </a:extLst>
          </p:cNvPr>
          <p:cNvPicPr>
            <a:picLocks noChangeAspect="1"/>
          </p:cNvPicPr>
          <p:nvPr/>
        </p:nvPicPr>
        <p:blipFill>
          <a:blip r:embed="rId2"/>
          <a:stretch>
            <a:fillRect/>
          </a:stretch>
        </p:blipFill>
        <p:spPr>
          <a:xfrm>
            <a:off x="3767147" y="968827"/>
            <a:ext cx="4432300" cy="3009900"/>
          </a:xfrm>
          <a:prstGeom prst="rect">
            <a:avLst/>
          </a:prstGeom>
        </p:spPr>
      </p:pic>
      <p:pic>
        <p:nvPicPr>
          <p:cNvPr id="7" name="Picture 6">
            <a:extLst>
              <a:ext uri="{FF2B5EF4-FFF2-40B4-BE49-F238E27FC236}">
                <a16:creationId xmlns:a16="http://schemas.microsoft.com/office/drawing/2014/main" id="{4A12C992-7F6D-2147-8EDA-58790E8F1C71}"/>
              </a:ext>
            </a:extLst>
          </p:cNvPr>
          <p:cNvPicPr>
            <a:picLocks noChangeAspect="1"/>
          </p:cNvPicPr>
          <p:nvPr/>
        </p:nvPicPr>
        <p:blipFill>
          <a:blip r:embed="rId3"/>
          <a:stretch>
            <a:fillRect/>
          </a:stretch>
        </p:blipFill>
        <p:spPr>
          <a:xfrm>
            <a:off x="8202932" y="833572"/>
            <a:ext cx="3989070" cy="3280410"/>
          </a:xfrm>
          <a:prstGeom prst="rect">
            <a:avLst/>
          </a:prstGeom>
        </p:spPr>
      </p:pic>
      <p:sp>
        <p:nvSpPr>
          <p:cNvPr id="9" name="TextBox 8">
            <a:extLst>
              <a:ext uri="{FF2B5EF4-FFF2-40B4-BE49-F238E27FC236}">
                <a16:creationId xmlns:a16="http://schemas.microsoft.com/office/drawing/2014/main" id="{3FCBE9C6-014C-524A-92E1-8E94D045A528}"/>
              </a:ext>
            </a:extLst>
          </p:cNvPr>
          <p:cNvSpPr txBox="1"/>
          <p:nvPr/>
        </p:nvSpPr>
        <p:spPr>
          <a:xfrm>
            <a:off x="142875" y="97270"/>
            <a:ext cx="11229975" cy="461665"/>
          </a:xfrm>
          <a:prstGeom prst="rect">
            <a:avLst/>
          </a:prstGeom>
          <a:noFill/>
        </p:spPr>
        <p:txBody>
          <a:bodyPr wrap="square" rtlCol="0">
            <a:spAutoFit/>
          </a:bodyPr>
          <a:lstStyle/>
          <a:p>
            <a:r>
              <a:rPr lang="en-US" sz="2400" b="1" u="sng" dirty="0"/>
              <a:t>2017 QCD Closure and the fit ratio</a:t>
            </a:r>
          </a:p>
        </p:txBody>
      </p:sp>
      <p:pic>
        <p:nvPicPr>
          <p:cNvPr id="11" name="Picture 10">
            <a:extLst>
              <a:ext uri="{FF2B5EF4-FFF2-40B4-BE49-F238E27FC236}">
                <a16:creationId xmlns:a16="http://schemas.microsoft.com/office/drawing/2014/main" id="{9EB322B5-CDE4-5948-88FA-FE7F9FC50E16}"/>
              </a:ext>
            </a:extLst>
          </p:cNvPr>
          <p:cNvPicPr>
            <a:picLocks noChangeAspect="1"/>
          </p:cNvPicPr>
          <p:nvPr/>
        </p:nvPicPr>
        <p:blipFill>
          <a:blip r:embed="rId4"/>
          <a:stretch>
            <a:fillRect/>
          </a:stretch>
        </p:blipFill>
        <p:spPr>
          <a:xfrm>
            <a:off x="0" y="833572"/>
            <a:ext cx="3989070" cy="3280410"/>
          </a:xfrm>
          <a:prstGeom prst="rect">
            <a:avLst/>
          </a:prstGeom>
        </p:spPr>
      </p:pic>
      <p:sp>
        <p:nvSpPr>
          <p:cNvPr id="12" name="TextBox 11">
            <a:extLst>
              <a:ext uri="{FF2B5EF4-FFF2-40B4-BE49-F238E27FC236}">
                <a16:creationId xmlns:a16="http://schemas.microsoft.com/office/drawing/2014/main" id="{348AD02D-FC95-934E-9770-D4BBAB77E7BF}"/>
              </a:ext>
            </a:extLst>
          </p:cNvPr>
          <p:cNvSpPr txBox="1"/>
          <p:nvPr/>
        </p:nvSpPr>
        <p:spPr>
          <a:xfrm>
            <a:off x="142875" y="4386263"/>
            <a:ext cx="3314700" cy="369332"/>
          </a:xfrm>
          <a:prstGeom prst="rect">
            <a:avLst/>
          </a:prstGeom>
          <a:noFill/>
        </p:spPr>
        <p:txBody>
          <a:bodyPr wrap="square" rtlCol="0">
            <a:spAutoFit/>
          </a:bodyPr>
          <a:lstStyle/>
          <a:p>
            <a:r>
              <a:rPr lang="en-US" dirty="0"/>
              <a:t>Discovered shape in the SR/CR </a:t>
            </a:r>
          </a:p>
        </p:txBody>
      </p:sp>
      <p:sp>
        <p:nvSpPr>
          <p:cNvPr id="13" name="TextBox 12">
            <a:extLst>
              <a:ext uri="{FF2B5EF4-FFF2-40B4-BE49-F238E27FC236}">
                <a16:creationId xmlns:a16="http://schemas.microsoft.com/office/drawing/2014/main" id="{4A904F3B-2CD4-AA45-BCFB-7B0CCD3157BD}"/>
              </a:ext>
            </a:extLst>
          </p:cNvPr>
          <p:cNvSpPr txBox="1"/>
          <p:nvPr/>
        </p:nvSpPr>
        <p:spPr>
          <a:xfrm>
            <a:off x="5101435" y="4386263"/>
            <a:ext cx="1312853" cy="369332"/>
          </a:xfrm>
          <a:prstGeom prst="rect">
            <a:avLst/>
          </a:prstGeom>
          <a:noFill/>
        </p:spPr>
        <p:txBody>
          <a:bodyPr wrap="square" rtlCol="0">
            <a:spAutoFit/>
          </a:bodyPr>
          <a:lstStyle/>
          <a:p>
            <a:r>
              <a:rPr lang="en-US" dirty="0"/>
              <a:t>Fit the ratio  </a:t>
            </a:r>
          </a:p>
        </p:txBody>
      </p:sp>
      <p:sp>
        <p:nvSpPr>
          <p:cNvPr id="14" name="TextBox 13">
            <a:extLst>
              <a:ext uri="{FF2B5EF4-FFF2-40B4-BE49-F238E27FC236}">
                <a16:creationId xmlns:a16="http://schemas.microsoft.com/office/drawing/2014/main" id="{D6DA65BB-7E46-B84D-A639-0D70ED674D1D}"/>
              </a:ext>
            </a:extLst>
          </p:cNvPr>
          <p:cNvSpPr txBox="1"/>
          <p:nvPr/>
        </p:nvSpPr>
        <p:spPr>
          <a:xfrm>
            <a:off x="8540117" y="4386263"/>
            <a:ext cx="3314700" cy="369332"/>
          </a:xfrm>
          <a:prstGeom prst="rect">
            <a:avLst/>
          </a:prstGeom>
          <a:noFill/>
        </p:spPr>
        <p:txBody>
          <a:bodyPr wrap="square" rtlCol="0">
            <a:spAutoFit/>
          </a:bodyPr>
          <a:lstStyle/>
          <a:p>
            <a:r>
              <a:rPr lang="en-US" dirty="0"/>
              <a:t>Output of the new QCD closure</a:t>
            </a:r>
          </a:p>
        </p:txBody>
      </p:sp>
      <p:cxnSp>
        <p:nvCxnSpPr>
          <p:cNvPr id="16" name="Straight Arrow Connector 15">
            <a:extLst>
              <a:ext uri="{FF2B5EF4-FFF2-40B4-BE49-F238E27FC236}">
                <a16:creationId xmlns:a16="http://schemas.microsoft.com/office/drawing/2014/main" id="{0A5C4BFE-B00A-CC40-8EBF-4FA9B52125E1}"/>
              </a:ext>
            </a:extLst>
          </p:cNvPr>
          <p:cNvCxnSpPr>
            <a:cxnSpLocks/>
            <a:stCxn id="12" idx="3"/>
          </p:cNvCxnSpPr>
          <p:nvPr/>
        </p:nvCxnSpPr>
        <p:spPr>
          <a:xfrm>
            <a:off x="3457575" y="4570929"/>
            <a:ext cx="1114425"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F0D14CA-A125-C74B-966B-EE059CBF2F77}"/>
              </a:ext>
            </a:extLst>
          </p:cNvPr>
          <p:cNvCxnSpPr>
            <a:cxnSpLocks/>
          </p:cNvCxnSpPr>
          <p:nvPr/>
        </p:nvCxnSpPr>
        <p:spPr>
          <a:xfrm>
            <a:off x="7064829" y="4570929"/>
            <a:ext cx="129814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8FA0273-78BD-144A-B66D-BC5134D63EF0}"/>
              </a:ext>
            </a:extLst>
          </p:cNvPr>
          <p:cNvSpPr>
            <a:spLocks noGrp="1"/>
          </p:cNvSpPr>
          <p:nvPr>
            <p:ph type="sldNum" sz="quarter" idx="12"/>
          </p:nvPr>
        </p:nvSpPr>
        <p:spPr/>
        <p:txBody>
          <a:bodyPr/>
          <a:lstStyle/>
          <a:p>
            <a:fld id="{4FAB73BC-B049-4115-A692-8D63A059BFB8}" type="slidenum">
              <a:rPr lang="en-US" smtClean="0"/>
              <a:pPr/>
              <a:t>29</a:t>
            </a:fld>
            <a:endParaRPr lang="en-US" dirty="0"/>
          </a:p>
        </p:txBody>
      </p:sp>
    </p:spTree>
    <p:extLst>
      <p:ext uri="{BB962C8B-B14F-4D97-AF65-F5344CB8AC3E}">
        <p14:creationId xmlns:p14="http://schemas.microsoft.com/office/powerpoint/2010/main" val="3993268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3</a:t>
            </a:fld>
            <a:endParaRPr lang="en-US" dirty="0"/>
          </a:p>
        </p:txBody>
      </p:sp>
      <p:sp>
        <p:nvSpPr>
          <p:cNvPr id="10" name="Title 4">
            <a:extLst>
              <a:ext uri="{FF2B5EF4-FFF2-40B4-BE49-F238E27FC236}">
                <a16:creationId xmlns:a16="http://schemas.microsoft.com/office/drawing/2014/main" id="{84832B29-C4F7-E24E-BC1A-2CB283C2CF2D}"/>
              </a:ext>
            </a:extLst>
          </p:cNvPr>
          <p:cNvSpPr txBox="1">
            <a:spLocks/>
          </p:cNvSpPr>
          <p:nvPr/>
        </p:nvSpPr>
        <p:spPr>
          <a:xfrm>
            <a:off x="171304" y="43417"/>
            <a:ext cx="10520413" cy="456639"/>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2400" b="1" u="sng" dirty="0"/>
              <a:t>Overview</a:t>
            </a:r>
          </a:p>
        </p:txBody>
      </p:sp>
      <p:sp>
        <p:nvSpPr>
          <p:cNvPr id="11" name="TextBox 10">
            <a:extLst>
              <a:ext uri="{FF2B5EF4-FFF2-40B4-BE49-F238E27FC236}">
                <a16:creationId xmlns:a16="http://schemas.microsoft.com/office/drawing/2014/main" id="{424A89E4-97F4-F74C-AF8E-2099130DEA32}"/>
              </a:ext>
            </a:extLst>
          </p:cNvPr>
          <p:cNvSpPr txBox="1"/>
          <p:nvPr/>
        </p:nvSpPr>
        <p:spPr>
          <a:xfrm>
            <a:off x="4004145" y="3732319"/>
            <a:ext cx="6552325" cy="1815882"/>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t>Baseline Reconstructed level cuts:</a:t>
            </a:r>
          </a:p>
          <a:p>
            <a:pPr marL="1200150" lvl="2" indent="-285750">
              <a:buFont typeface="Arial" panose="020B0604020202020204" pitchFamily="34" charset="0"/>
              <a:buChar char="•"/>
            </a:pPr>
            <a:r>
              <a:rPr lang="en-US" sz="1600" dirty="0" err="1"/>
              <a:t>nJets</a:t>
            </a:r>
            <a:r>
              <a:rPr lang="en-US" sz="1600" dirty="0"/>
              <a:t> &gt; 1</a:t>
            </a:r>
          </a:p>
          <a:p>
            <a:pPr marL="1200150" lvl="2" indent="-285750">
              <a:buFont typeface="Arial" panose="020B0604020202020204" pitchFamily="34" charset="0"/>
              <a:buChar char="•"/>
            </a:pPr>
            <a:r>
              <a:rPr lang="en-US" sz="1600" dirty="0" err="1"/>
              <a:t>nLeptons</a:t>
            </a:r>
            <a:r>
              <a:rPr lang="en-US" sz="1600" dirty="0"/>
              <a:t> = 0</a:t>
            </a:r>
          </a:p>
          <a:p>
            <a:pPr marL="1200150" lvl="2" indent="-285750">
              <a:buFont typeface="Arial" panose="020B0604020202020204" pitchFamily="34" charset="0"/>
              <a:buChar char="•"/>
            </a:pPr>
            <a:r>
              <a:rPr lang="en-US" sz="1600" dirty="0"/>
              <a:t>Dijet mass (</a:t>
            </a:r>
            <a:r>
              <a:rPr lang="en-US" sz="1600" dirty="0" err="1"/>
              <a:t>mJJ</a:t>
            </a:r>
            <a:r>
              <a:rPr lang="en-US" sz="1600" dirty="0"/>
              <a:t>) &gt; 1000</a:t>
            </a:r>
          </a:p>
          <a:p>
            <a:pPr marL="1200150" lvl="2" indent="-285750">
              <a:buFont typeface="Arial" panose="020B0604020202020204" pitchFamily="34" charset="0"/>
              <a:buChar char="•"/>
            </a:pPr>
            <a:r>
              <a:rPr lang="en-US" sz="1600" dirty="0"/>
              <a:t>Leading and </a:t>
            </a:r>
            <a:r>
              <a:rPr lang="en-US" sz="1600" dirty="0" err="1"/>
              <a:t>Subleading</a:t>
            </a:r>
            <a:r>
              <a:rPr lang="en-US" sz="1600" dirty="0"/>
              <a:t> jet </a:t>
            </a:r>
            <a:r>
              <a:rPr lang="en-US" sz="1600" dirty="0" err="1"/>
              <a:t>p</a:t>
            </a:r>
            <a:r>
              <a:rPr lang="en-US" sz="1600" baseline="-25000" dirty="0" err="1"/>
              <a:t>T</a:t>
            </a:r>
            <a:r>
              <a:rPr lang="en-US" sz="1600" dirty="0"/>
              <a:t>  &gt; 400</a:t>
            </a:r>
          </a:p>
          <a:p>
            <a:pPr marL="1200150" lvl="2" indent="-285750">
              <a:buFont typeface="Arial" panose="020B0604020202020204" pitchFamily="34" charset="0"/>
              <a:buChar char="•"/>
            </a:pPr>
            <a:r>
              <a:rPr lang="en-US" sz="1600" dirty="0"/>
              <a:t>Leading and </a:t>
            </a:r>
            <a:r>
              <a:rPr lang="en-US" sz="1600" dirty="0" err="1"/>
              <a:t>Subleading</a:t>
            </a:r>
            <a:r>
              <a:rPr lang="en-US" sz="1600" dirty="0"/>
              <a:t>  absolute jet eta</a:t>
            </a:r>
            <a:r>
              <a:rPr lang="el-GR" sz="1600" dirty="0"/>
              <a:t> |η|&lt;2.4</a:t>
            </a:r>
            <a:endParaRPr lang="en-US" sz="1600" dirty="0"/>
          </a:p>
          <a:p>
            <a:pPr marL="1200150" lvl="2" indent="-285750">
              <a:buFont typeface="Arial" panose="020B0604020202020204" pitchFamily="34" charset="0"/>
              <a:buChar char="•"/>
            </a:pPr>
            <a:r>
              <a:rPr lang="en-US" sz="1600" dirty="0"/>
              <a:t>Trigger </a:t>
            </a:r>
          </a:p>
        </p:txBody>
      </p:sp>
      <p:sp>
        <p:nvSpPr>
          <p:cNvPr id="12" name="Rectangle 11">
            <a:extLst>
              <a:ext uri="{FF2B5EF4-FFF2-40B4-BE49-F238E27FC236}">
                <a16:creationId xmlns:a16="http://schemas.microsoft.com/office/drawing/2014/main" id="{A89ED667-D4BC-FC43-901B-7AE8BCB19C47}"/>
              </a:ext>
            </a:extLst>
          </p:cNvPr>
          <p:cNvSpPr/>
          <p:nvPr/>
        </p:nvSpPr>
        <p:spPr>
          <a:xfrm>
            <a:off x="450271" y="3732319"/>
            <a:ext cx="5638187" cy="1323439"/>
          </a:xfrm>
          <a:prstGeom prst="rect">
            <a:avLst/>
          </a:prstGeom>
        </p:spPr>
        <p:txBody>
          <a:bodyPr wrap="square">
            <a:spAutoFit/>
          </a:bodyPr>
          <a:lstStyle/>
          <a:p>
            <a:pPr marL="285750" indent="-285750">
              <a:buFont typeface="Arial" panose="020B0604020202020204" pitchFamily="34" charset="0"/>
              <a:buChar char="•"/>
            </a:pPr>
            <a:r>
              <a:rPr lang="en-US" sz="1600" dirty="0"/>
              <a:t>Baseline Parton cuts:</a:t>
            </a:r>
          </a:p>
          <a:p>
            <a:pPr marL="742950" lvl="1" indent="-285750">
              <a:buFont typeface="Arial" panose="020B0604020202020204" pitchFamily="34" charset="0"/>
              <a:buChar char="•"/>
            </a:pPr>
            <a:r>
              <a:rPr lang="en-US" sz="1600" dirty="0"/>
              <a:t>Jet Matching</a:t>
            </a:r>
          </a:p>
          <a:p>
            <a:pPr marL="742950" lvl="1" indent="-285750">
              <a:buFont typeface="Arial" panose="020B0604020202020204" pitchFamily="34" charset="0"/>
              <a:buChar char="•"/>
            </a:pPr>
            <a:r>
              <a:rPr lang="en-US" sz="1600" dirty="0" err="1"/>
              <a:t>partonPt</a:t>
            </a:r>
            <a:r>
              <a:rPr lang="en-US" sz="1600" dirty="0"/>
              <a:t>[0],[1] &gt; 400</a:t>
            </a:r>
          </a:p>
          <a:p>
            <a:pPr marL="742950" lvl="1" indent="-285750">
              <a:buFont typeface="Arial" panose="020B0604020202020204" pitchFamily="34" charset="0"/>
              <a:buChar char="•"/>
            </a:pPr>
            <a:r>
              <a:rPr lang="en-US" sz="1600" dirty="0"/>
              <a:t>|</a:t>
            </a:r>
            <a:r>
              <a:rPr lang="en-US" sz="1600" dirty="0" err="1"/>
              <a:t>partonEta</a:t>
            </a:r>
            <a:r>
              <a:rPr lang="en-US" sz="1600" dirty="0"/>
              <a:t>[0],[1]| &lt; 2.4</a:t>
            </a:r>
          </a:p>
          <a:p>
            <a:pPr marL="742950" lvl="1" indent="-285750">
              <a:buFont typeface="Arial" panose="020B0604020202020204" pitchFamily="34" charset="0"/>
              <a:buChar char="•"/>
            </a:pPr>
            <a:r>
              <a:rPr lang="en-US" sz="1600" dirty="0" err="1"/>
              <a:t>mTTbarParton</a:t>
            </a:r>
            <a:r>
              <a:rPr lang="en-US" sz="1600" dirty="0"/>
              <a:t> &gt; 1000</a:t>
            </a:r>
          </a:p>
        </p:txBody>
      </p:sp>
      <p:sp>
        <p:nvSpPr>
          <p:cNvPr id="13" name="Rectangle 12">
            <a:extLst>
              <a:ext uri="{FF2B5EF4-FFF2-40B4-BE49-F238E27FC236}">
                <a16:creationId xmlns:a16="http://schemas.microsoft.com/office/drawing/2014/main" id="{807BE3A3-6300-B443-ADC1-1DF749C22F15}"/>
              </a:ext>
            </a:extLst>
          </p:cNvPr>
          <p:cNvSpPr/>
          <p:nvPr/>
        </p:nvSpPr>
        <p:spPr>
          <a:xfrm>
            <a:off x="450272" y="5055758"/>
            <a:ext cx="4031673" cy="1077218"/>
          </a:xfrm>
          <a:prstGeom prst="rect">
            <a:avLst/>
          </a:prstGeom>
        </p:spPr>
        <p:txBody>
          <a:bodyPr wrap="square">
            <a:spAutoFit/>
          </a:bodyPr>
          <a:lstStyle/>
          <a:p>
            <a:pPr marL="285750" indent="-285750">
              <a:buFont typeface="Arial" panose="020B0604020202020204" pitchFamily="34" charset="0"/>
              <a:buChar char="•"/>
            </a:pPr>
            <a:r>
              <a:rPr lang="en-US" sz="1600" dirty="0" err="1"/>
              <a:t>Btagging</a:t>
            </a:r>
            <a:r>
              <a:rPr lang="en-US" sz="1600" dirty="0"/>
              <a:t> selection:</a:t>
            </a:r>
          </a:p>
          <a:p>
            <a:pPr marL="742950" lvl="1" indent="-285750">
              <a:buFont typeface="Arial" panose="020B0604020202020204" pitchFamily="34" charset="0"/>
              <a:buChar char="•"/>
            </a:pPr>
            <a:r>
              <a:rPr lang="en-US" sz="1600" dirty="0" err="1"/>
              <a:t>bTagging</a:t>
            </a:r>
            <a:r>
              <a:rPr lang="en-US" sz="1600" dirty="0"/>
              <a:t> (medium WP </a:t>
            </a:r>
            <a:r>
              <a:rPr lang="en-US" sz="1600" b="1" dirty="0" err="1"/>
              <a:t>deepCSV</a:t>
            </a:r>
            <a:r>
              <a:rPr lang="en-US" sz="1600" dirty="0"/>
              <a:t>) (</a:t>
            </a:r>
            <a:r>
              <a:rPr lang="en-US" sz="1600" dirty="0">
                <a:solidFill>
                  <a:srgbClr val="00B0F0"/>
                </a:solidFill>
              </a:rPr>
              <a:t>2016: 0.6321</a:t>
            </a:r>
            <a:r>
              <a:rPr lang="en-US" sz="1600" dirty="0"/>
              <a:t>, </a:t>
            </a:r>
            <a:r>
              <a:rPr lang="en-US" sz="1600" dirty="0">
                <a:solidFill>
                  <a:srgbClr val="FF0000"/>
                </a:solidFill>
              </a:rPr>
              <a:t>2017: 0.4941</a:t>
            </a:r>
            <a:r>
              <a:rPr lang="en-US" sz="1600" dirty="0"/>
              <a:t>, </a:t>
            </a:r>
            <a:r>
              <a:rPr lang="en-US" sz="1600" dirty="0">
                <a:solidFill>
                  <a:srgbClr val="00B050"/>
                </a:solidFill>
              </a:rPr>
              <a:t>2018: 0.4184</a:t>
            </a:r>
            <a:r>
              <a:rPr lang="en-US" sz="1600" dirty="0"/>
              <a:t>)</a:t>
            </a:r>
          </a:p>
        </p:txBody>
      </p:sp>
      <p:sp>
        <p:nvSpPr>
          <p:cNvPr id="14" name="Rectangle 13">
            <a:extLst>
              <a:ext uri="{FF2B5EF4-FFF2-40B4-BE49-F238E27FC236}">
                <a16:creationId xmlns:a16="http://schemas.microsoft.com/office/drawing/2014/main" id="{800471E7-B615-C94A-9C10-B871F13E42C8}"/>
              </a:ext>
            </a:extLst>
          </p:cNvPr>
          <p:cNvSpPr/>
          <p:nvPr/>
        </p:nvSpPr>
        <p:spPr>
          <a:xfrm>
            <a:off x="4481945" y="5548201"/>
            <a:ext cx="4985004" cy="584775"/>
          </a:xfrm>
          <a:prstGeom prst="rect">
            <a:avLst/>
          </a:prstGeom>
        </p:spPr>
        <p:txBody>
          <a:bodyPr wrap="square">
            <a:spAutoFit/>
          </a:bodyPr>
          <a:lstStyle/>
          <a:p>
            <a:pPr marL="285750" indent="-285750">
              <a:buFont typeface="Arial" panose="020B0604020202020204" pitchFamily="34" charset="0"/>
              <a:buChar char="•"/>
            </a:pPr>
            <a:r>
              <a:rPr lang="en-US" sz="1600" dirty="0"/>
              <a:t>Top Tagger WP:</a:t>
            </a:r>
          </a:p>
          <a:p>
            <a:pPr marL="742950" lvl="1" indent="-285750">
              <a:buFont typeface="Arial" panose="020B0604020202020204" pitchFamily="34" charset="0"/>
              <a:buChar char="•"/>
            </a:pPr>
            <a:r>
              <a:rPr lang="en-US" sz="1600" b="1" dirty="0"/>
              <a:t>New top Tagger: </a:t>
            </a:r>
            <a:r>
              <a:rPr lang="en-US" sz="1600" dirty="0"/>
              <a:t>(</a:t>
            </a:r>
            <a:r>
              <a:rPr lang="en-US" sz="1600" dirty="0">
                <a:solidFill>
                  <a:srgbClr val="00B0F0"/>
                </a:solidFill>
              </a:rPr>
              <a:t>2016: 0.2</a:t>
            </a:r>
            <a:r>
              <a:rPr lang="en-US" sz="1600" dirty="0"/>
              <a:t>, </a:t>
            </a:r>
            <a:r>
              <a:rPr lang="en-US" sz="1600" dirty="0">
                <a:solidFill>
                  <a:srgbClr val="FF0000"/>
                </a:solidFill>
              </a:rPr>
              <a:t>2017:0.0</a:t>
            </a:r>
            <a:r>
              <a:rPr lang="en-US" sz="1600" dirty="0"/>
              <a:t>, </a:t>
            </a:r>
            <a:r>
              <a:rPr lang="en-US" sz="1600" dirty="0">
                <a:solidFill>
                  <a:srgbClr val="00B050"/>
                </a:solidFill>
              </a:rPr>
              <a:t>2018: 0.1</a:t>
            </a:r>
            <a:r>
              <a:rPr lang="en-US" sz="1600" dirty="0"/>
              <a:t>) </a:t>
            </a:r>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A041184A-94FB-B745-883C-4D32014A1C3B}"/>
                  </a:ext>
                </a:extLst>
              </p:cNvPr>
              <p:cNvGraphicFramePr>
                <a:graphicFrameLocks noGrp="1"/>
              </p:cNvGraphicFramePr>
              <p:nvPr>
                <p:extLst>
                  <p:ext uri="{D42A27DB-BD31-4B8C-83A1-F6EECF244321}">
                    <p14:modId xmlns:p14="http://schemas.microsoft.com/office/powerpoint/2010/main" val="2598739203"/>
                  </p:ext>
                </p:extLst>
              </p:nvPr>
            </p:nvGraphicFramePr>
            <p:xfrm>
              <a:off x="4481945" y="468241"/>
              <a:ext cx="7582558" cy="1760412"/>
            </p:xfrm>
            <a:graphic>
              <a:graphicData uri="http://schemas.openxmlformats.org/drawingml/2006/table">
                <a:tbl>
                  <a:tblPr firstRow="1" bandRow="1">
                    <a:tableStyleId>{69CF1AB2-1976-4502-BF36-3FF5EA218861}</a:tableStyleId>
                  </a:tblPr>
                  <a:tblGrid>
                    <a:gridCol w="3074993">
                      <a:extLst>
                        <a:ext uri="{9D8B030D-6E8A-4147-A177-3AD203B41FA5}">
                          <a16:colId xmlns:a16="http://schemas.microsoft.com/office/drawing/2014/main" val="3979361683"/>
                        </a:ext>
                      </a:extLst>
                    </a:gridCol>
                    <a:gridCol w="4507565">
                      <a:extLst>
                        <a:ext uri="{9D8B030D-6E8A-4147-A177-3AD203B41FA5}">
                          <a16:colId xmlns:a16="http://schemas.microsoft.com/office/drawing/2014/main" val="1695994119"/>
                        </a:ext>
                      </a:extLst>
                    </a:gridCol>
                  </a:tblGrid>
                  <a:tr h="221276">
                    <a:tc>
                      <a:txBody>
                        <a:bodyPr/>
                        <a:lstStyle/>
                        <a:p>
                          <a:r>
                            <a:rPr lang="en-US" sz="1600" dirty="0"/>
                            <a:t>Region</a:t>
                          </a:r>
                        </a:p>
                      </a:txBody>
                      <a:tcPr/>
                    </a:tc>
                    <a:tc>
                      <a:txBody>
                        <a:bodyPr/>
                        <a:lstStyle/>
                        <a:p>
                          <a:r>
                            <a:rPr lang="en-US" sz="1600" dirty="0"/>
                            <a:t>Requirements</a:t>
                          </a:r>
                        </a:p>
                      </a:txBody>
                      <a:tcPr/>
                    </a:tc>
                    <a:extLst>
                      <a:ext uri="{0D108BD9-81ED-4DB2-BD59-A6C34878D82A}">
                        <a16:rowId xmlns:a16="http://schemas.microsoft.com/office/drawing/2014/main" val="388369634"/>
                      </a:ext>
                    </a:extLst>
                  </a:tr>
                  <a:tr h="350162">
                    <a:tc>
                      <a:txBody>
                        <a:bodyPr/>
                        <a:lstStyle/>
                        <a:p>
                          <a:r>
                            <a:rPr lang="en-US" sz="1600" dirty="0"/>
                            <a:t>Signal Region (SR)</a:t>
                          </a:r>
                        </a:p>
                      </a:txBody>
                      <a:tcPr/>
                    </a:tc>
                    <a:tc>
                      <a:txBody>
                        <a:bodyPr/>
                        <a:lstStyle/>
                        <a:p>
                          <a:r>
                            <a:rPr lang="en-US" sz="1400" dirty="0"/>
                            <a:t>Baseline + </a:t>
                          </a:r>
                          <a:r>
                            <a:rPr lang="en-US" sz="1400" dirty="0" err="1"/>
                            <a:t>topTagger</a:t>
                          </a:r>
                          <a:r>
                            <a:rPr lang="en-US" sz="1400" dirty="0"/>
                            <a:t> + </a:t>
                          </a:r>
                          <a14:m>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panose="02040503050406030204" pitchFamily="18" charset="0"/>
                                    </a:rPr>
                                    <m:t>𝑚</m:t>
                                  </m:r>
                                </m:e>
                                <m:sub>
                                  <m:r>
                                    <a:rPr lang="en-US" sz="1400" smtClean="0">
                                      <a:latin typeface="Cambria Math" panose="02040503050406030204" pitchFamily="18" charset="0"/>
                                    </a:rPr>
                                    <m:t>𝑆𝐷</m:t>
                                  </m:r>
                                </m:sub>
                                <m:sup>
                                  <m:r>
                                    <a:rPr lang="en-US" sz="1400" smtClean="0">
                                      <a:latin typeface="Cambria Math" panose="02040503050406030204" pitchFamily="18" charset="0"/>
                                    </a:rPr>
                                    <m:t>𝑗𝑒𝑡</m:t>
                                  </m:r>
                                  <m:r>
                                    <a:rPr lang="en-US" sz="1400" smtClean="0">
                                      <a:latin typeface="Cambria Math" panose="02040503050406030204" pitchFamily="18" charset="0"/>
                                    </a:rPr>
                                    <m:t>1,2</m:t>
                                  </m:r>
                                </m:sup>
                              </m:sSubSup>
                              <m:r>
                                <a:rPr lang="en-US" sz="1400" smtClean="0">
                                  <a:latin typeface="Cambria Math" panose="02040503050406030204" pitchFamily="18" charset="0"/>
                                </a:rPr>
                                <m:t>∈</m:t>
                              </m:r>
                              <m:d>
                                <m:dPr>
                                  <m:ctrlPr>
                                    <a:rPr lang="en-US" sz="1400" i="1" smtClean="0">
                                      <a:latin typeface="Cambria Math" panose="02040503050406030204" pitchFamily="18" charset="0"/>
                                    </a:rPr>
                                  </m:ctrlPr>
                                </m:dPr>
                                <m:e>
                                  <m:r>
                                    <a:rPr lang="en-US" sz="1400" smtClean="0">
                                      <a:latin typeface="Cambria Math" panose="02040503050406030204" pitchFamily="18" charset="0"/>
                                    </a:rPr>
                                    <m:t>120,220</m:t>
                                  </m:r>
                                </m:e>
                              </m:d>
                              <m:r>
                                <a:rPr lang="en-US" sz="1400" smtClean="0">
                                  <a:latin typeface="Cambria Math" panose="02040503050406030204" pitchFamily="18" charset="0"/>
                                </a:rPr>
                                <m:t>𝐺𝑒𝑉</m:t>
                              </m:r>
                              <m:r>
                                <a:rPr lang="en-US" sz="1400" smtClean="0">
                                  <a:latin typeface="Cambria Math" panose="02040503050406030204" pitchFamily="18" charset="0"/>
                                </a:rPr>
                                <m:t>+2</m:t>
                              </m:r>
                              <m:r>
                                <a:rPr lang="en-US" sz="1400" smtClean="0">
                                  <a:latin typeface="Cambria Math" panose="02040503050406030204" pitchFamily="18" charset="0"/>
                                </a:rPr>
                                <m:t>𝑏𝑡𝑎𝑔𝑠</m:t>
                              </m:r>
                            </m:oMath>
                          </a14:m>
                          <a:endParaRPr lang="en-US" sz="1400" dirty="0"/>
                        </a:p>
                      </a:txBody>
                      <a:tcPr/>
                    </a:tc>
                    <a:extLst>
                      <a:ext uri="{0D108BD9-81ED-4DB2-BD59-A6C34878D82A}">
                        <a16:rowId xmlns:a16="http://schemas.microsoft.com/office/drawing/2014/main" val="1890626060"/>
                      </a:ext>
                    </a:extLst>
                  </a:tr>
                  <a:tr h="324984">
                    <a:tc>
                      <a:txBody>
                        <a:bodyPr/>
                        <a:lstStyle/>
                        <a:p>
                          <a:r>
                            <a:rPr lang="en-US" sz="1600" dirty="0"/>
                            <a:t>Control Region (CR)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Baseline + </a:t>
                          </a:r>
                          <a:r>
                            <a:rPr lang="en-US" sz="1400" dirty="0" err="1"/>
                            <a:t>topTagger</a:t>
                          </a:r>
                          <a:r>
                            <a:rPr lang="en-US" sz="1400" dirty="0"/>
                            <a:t> + </a:t>
                          </a:r>
                          <a14:m>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panose="02040503050406030204" pitchFamily="18" charset="0"/>
                                    </a:rPr>
                                    <m:t>𝑚</m:t>
                                  </m:r>
                                </m:e>
                                <m:sub>
                                  <m:r>
                                    <a:rPr lang="en-US" sz="1400" smtClean="0">
                                      <a:latin typeface="Cambria Math" panose="02040503050406030204" pitchFamily="18" charset="0"/>
                                    </a:rPr>
                                    <m:t>𝑆𝐷</m:t>
                                  </m:r>
                                </m:sub>
                                <m:sup>
                                  <m:r>
                                    <a:rPr lang="en-US" sz="1400" smtClean="0">
                                      <a:latin typeface="Cambria Math" panose="02040503050406030204" pitchFamily="18" charset="0"/>
                                    </a:rPr>
                                    <m:t>𝑗𝑒𝑡</m:t>
                                  </m:r>
                                  <m:r>
                                    <a:rPr lang="en-US" sz="1400" smtClean="0">
                                      <a:latin typeface="Cambria Math" panose="02040503050406030204" pitchFamily="18" charset="0"/>
                                    </a:rPr>
                                    <m:t>1,2</m:t>
                                  </m:r>
                                </m:sup>
                              </m:sSubSup>
                              <m:r>
                                <a:rPr lang="en-US" sz="1400" smtClean="0">
                                  <a:latin typeface="Cambria Math" panose="02040503050406030204" pitchFamily="18" charset="0"/>
                                </a:rPr>
                                <m:t>∈</m:t>
                              </m:r>
                              <m:d>
                                <m:dPr>
                                  <m:ctrlPr>
                                    <a:rPr lang="en-US" sz="1400" i="1" smtClean="0">
                                      <a:latin typeface="Cambria Math" panose="02040503050406030204" pitchFamily="18" charset="0"/>
                                    </a:rPr>
                                  </m:ctrlPr>
                                </m:dPr>
                                <m:e>
                                  <m:r>
                                    <a:rPr lang="en-US" sz="1400" smtClean="0">
                                      <a:latin typeface="Cambria Math" panose="02040503050406030204" pitchFamily="18" charset="0"/>
                                    </a:rPr>
                                    <m:t>120,220</m:t>
                                  </m:r>
                                </m:e>
                              </m:d>
                              <m:r>
                                <a:rPr lang="en-US" sz="1400" smtClean="0">
                                  <a:latin typeface="Cambria Math" panose="02040503050406030204" pitchFamily="18" charset="0"/>
                                </a:rPr>
                                <m:t>𝐺𝑒𝑉</m:t>
                              </m:r>
                              <m:r>
                                <a:rPr lang="en-US" sz="1400" smtClean="0">
                                  <a:latin typeface="Cambria Math" panose="02040503050406030204" pitchFamily="18" charset="0"/>
                                </a:rPr>
                                <m:t>+0</m:t>
                              </m:r>
                              <m:r>
                                <a:rPr lang="en-US" sz="1400" smtClean="0">
                                  <a:latin typeface="Cambria Math" panose="02040503050406030204" pitchFamily="18" charset="0"/>
                                </a:rPr>
                                <m:t>𝑏𝑡𝑎𝑔𝑠</m:t>
                              </m:r>
                            </m:oMath>
                          </a14:m>
                          <a:endParaRPr lang="en-US" sz="1400" dirty="0"/>
                        </a:p>
                      </a:txBody>
                      <a:tcPr/>
                    </a:tc>
                    <a:extLst>
                      <a:ext uri="{0D108BD9-81ED-4DB2-BD59-A6C34878D82A}">
                        <a16:rowId xmlns:a16="http://schemas.microsoft.com/office/drawing/2014/main" val="373877898"/>
                      </a:ext>
                    </a:extLst>
                  </a:tr>
                  <a:tr h="325603">
                    <a:tc>
                      <a:txBody>
                        <a:bodyPr/>
                        <a:lstStyle/>
                        <a:p>
                          <a:r>
                            <a:rPr lang="en-US" sz="1600" dirty="0"/>
                            <a:t>Extended SR (SR</a:t>
                          </a:r>
                          <a:r>
                            <a:rPr lang="en-US" sz="1600" baseline="-25000" dirty="0"/>
                            <a:t>A</a:t>
                          </a:r>
                          <a:r>
                            <a:rPr lang="en-US" sz="1600" baseline="0" dirty="0"/>
                            <a:t>) (QCD fit region)</a:t>
                          </a:r>
                          <a:r>
                            <a:rPr lang="en-US" baseline="-25000" dirty="0"/>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Baseline + </a:t>
                          </a:r>
                          <a:r>
                            <a:rPr lang="en-US" sz="1400" dirty="0" err="1"/>
                            <a:t>topTagger</a:t>
                          </a:r>
                          <a:r>
                            <a:rPr lang="en-US" sz="1400" dirty="0"/>
                            <a:t> + </a:t>
                          </a:r>
                          <a14:m>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panose="02040503050406030204" pitchFamily="18" charset="0"/>
                                    </a:rPr>
                                    <m:t>𝑚</m:t>
                                  </m:r>
                                </m:e>
                                <m:sub>
                                  <m:r>
                                    <a:rPr lang="en-US" sz="1400" smtClean="0">
                                      <a:latin typeface="Cambria Math" panose="02040503050406030204" pitchFamily="18" charset="0"/>
                                    </a:rPr>
                                    <m:t>𝑆𝐷</m:t>
                                  </m:r>
                                </m:sub>
                                <m:sup>
                                  <m:r>
                                    <a:rPr lang="en-US" sz="1400" smtClean="0">
                                      <a:latin typeface="Cambria Math" panose="02040503050406030204" pitchFamily="18" charset="0"/>
                                    </a:rPr>
                                    <m:t>𝑗𝑒𝑡</m:t>
                                  </m:r>
                                  <m:r>
                                    <a:rPr lang="en-US" sz="1400" smtClean="0">
                                      <a:latin typeface="Cambria Math" panose="02040503050406030204" pitchFamily="18" charset="0"/>
                                    </a:rPr>
                                    <m:t>1,2</m:t>
                                  </m:r>
                                </m:sup>
                              </m:sSubSup>
                              <m:r>
                                <a:rPr lang="en-US" sz="1400" smtClean="0">
                                  <a:latin typeface="Cambria Math" panose="02040503050406030204" pitchFamily="18" charset="0"/>
                                </a:rPr>
                                <m:t>∈</m:t>
                              </m:r>
                              <m:d>
                                <m:dPr>
                                  <m:ctrlPr>
                                    <a:rPr lang="en-US" sz="1400" i="1" smtClean="0">
                                      <a:latin typeface="Cambria Math" panose="02040503050406030204" pitchFamily="18" charset="0"/>
                                    </a:rPr>
                                  </m:ctrlPr>
                                </m:dPr>
                                <m:e>
                                  <m:r>
                                    <a:rPr lang="en-US" sz="1400" smtClean="0">
                                      <a:latin typeface="Cambria Math" panose="02040503050406030204" pitchFamily="18" charset="0"/>
                                    </a:rPr>
                                    <m:t>50,300</m:t>
                                  </m:r>
                                </m:e>
                              </m:d>
                              <m:r>
                                <a:rPr lang="en-US" sz="1400" smtClean="0">
                                  <a:latin typeface="Cambria Math" panose="02040503050406030204" pitchFamily="18" charset="0"/>
                                </a:rPr>
                                <m:t>𝐺𝑒𝑉</m:t>
                              </m:r>
                              <m:r>
                                <a:rPr lang="en-US" sz="1400" smtClean="0">
                                  <a:latin typeface="Cambria Math" panose="02040503050406030204" pitchFamily="18" charset="0"/>
                                </a:rPr>
                                <m:t>+2</m:t>
                              </m:r>
                              <m:r>
                                <a:rPr lang="en-US" sz="1400" smtClean="0">
                                  <a:latin typeface="Cambria Math" panose="02040503050406030204" pitchFamily="18" charset="0"/>
                                </a:rPr>
                                <m:t>𝑏𝑡𝑎𝑔𝑠</m:t>
                              </m:r>
                            </m:oMath>
                          </a14:m>
                          <a:endParaRPr lang="en-US" sz="1400" dirty="0"/>
                        </a:p>
                      </a:txBody>
                      <a:tcPr/>
                    </a:tc>
                    <a:extLst>
                      <a:ext uri="{0D108BD9-81ED-4DB2-BD59-A6C34878D82A}">
                        <a16:rowId xmlns:a16="http://schemas.microsoft.com/office/drawing/2014/main" val="508267469"/>
                      </a:ext>
                    </a:extLst>
                  </a:tr>
                  <a:tr h="3256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Extended CR (CR</a:t>
                          </a:r>
                          <a:r>
                            <a:rPr lang="en-US" sz="1600" baseline="-25000" dirty="0"/>
                            <a:t>A</a:t>
                          </a:r>
                          <a:r>
                            <a:rPr lang="en-US" sz="1600" baseline="0" dirty="0"/>
                            <a:t>) (QCD fit region)</a:t>
                          </a:r>
                          <a:r>
                            <a:rPr lang="en-US" sz="1600" baseline="-25000" dirty="0"/>
                            <a:t>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Baseline + </a:t>
                          </a:r>
                          <a:r>
                            <a:rPr lang="en-US" sz="1400" dirty="0" err="1"/>
                            <a:t>topTagger</a:t>
                          </a:r>
                          <a:r>
                            <a:rPr lang="en-US" sz="1400" dirty="0"/>
                            <a:t> + </a:t>
                          </a:r>
                          <a14:m>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panose="02040503050406030204" pitchFamily="18" charset="0"/>
                                    </a:rPr>
                                    <m:t>𝑚</m:t>
                                  </m:r>
                                </m:e>
                                <m:sub>
                                  <m:r>
                                    <a:rPr lang="en-US" sz="1400" smtClean="0">
                                      <a:latin typeface="Cambria Math" panose="02040503050406030204" pitchFamily="18" charset="0"/>
                                    </a:rPr>
                                    <m:t>𝑆𝐷</m:t>
                                  </m:r>
                                </m:sub>
                                <m:sup>
                                  <m:r>
                                    <a:rPr lang="en-US" sz="1400" smtClean="0">
                                      <a:latin typeface="Cambria Math" panose="02040503050406030204" pitchFamily="18" charset="0"/>
                                    </a:rPr>
                                    <m:t>𝑗𝑒𝑡</m:t>
                                  </m:r>
                                  <m:r>
                                    <a:rPr lang="en-US" sz="1400" smtClean="0">
                                      <a:latin typeface="Cambria Math" panose="02040503050406030204" pitchFamily="18" charset="0"/>
                                    </a:rPr>
                                    <m:t>1,2</m:t>
                                  </m:r>
                                </m:sup>
                              </m:sSubSup>
                              <m:r>
                                <a:rPr lang="en-US" sz="1400" smtClean="0">
                                  <a:latin typeface="Cambria Math" panose="02040503050406030204" pitchFamily="18" charset="0"/>
                                </a:rPr>
                                <m:t>∈</m:t>
                              </m:r>
                              <m:d>
                                <m:dPr>
                                  <m:ctrlPr>
                                    <a:rPr lang="en-US" sz="1400" i="1" smtClean="0">
                                      <a:latin typeface="Cambria Math" panose="02040503050406030204" pitchFamily="18" charset="0"/>
                                    </a:rPr>
                                  </m:ctrlPr>
                                </m:dPr>
                                <m:e>
                                  <m:r>
                                    <a:rPr lang="en-US" sz="1400" smtClean="0">
                                      <a:latin typeface="Cambria Math" panose="02040503050406030204" pitchFamily="18" charset="0"/>
                                    </a:rPr>
                                    <m:t>50,300</m:t>
                                  </m:r>
                                </m:e>
                              </m:d>
                              <m:r>
                                <a:rPr lang="en-US" sz="1400" smtClean="0">
                                  <a:latin typeface="Cambria Math" panose="02040503050406030204" pitchFamily="18" charset="0"/>
                                </a:rPr>
                                <m:t>𝐺𝑒𝑉</m:t>
                              </m:r>
                              <m:r>
                                <a:rPr lang="en-US" sz="1400" smtClean="0">
                                  <a:latin typeface="Cambria Math" panose="02040503050406030204" pitchFamily="18" charset="0"/>
                                </a:rPr>
                                <m:t>+0</m:t>
                              </m:r>
                              <m:r>
                                <a:rPr lang="en-US" sz="1400" smtClean="0">
                                  <a:latin typeface="Cambria Math" panose="02040503050406030204" pitchFamily="18" charset="0"/>
                                </a:rPr>
                                <m:t>𝑏𝑡𝑎𝑔𝑠</m:t>
                              </m:r>
                            </m:oMath>
                          </a14:m>
                          <a:endParaRPr lang="en-US" sz="1400" dirty="0"/>
                        </a:p>
                      </a:txBody>
                      <a:tcPr/>
                    </a:tc>
                    <a:extLst>
                      <a:ext uri="{0D108BD9-81ED-4DB2-BD59-A6C34878D82A}">
                        <a16:rowId xmlns:a16="http://schemas.microsoft.com/office/drawing/2014/main" val="306141891"/>
                      </a:ext>
                    </a:extLst>
                  </a:tr>
                </a:tbl>
              </a:graphicData>
            </a:graphic>
          </p:graphicFrame>
        </mc:Choice>
        <mc:Fallback xmlns="">
          <p:graphicFrame>
            <p:nvGraphicFramePr>
              <p:cNvPr id="15" name="Table 14">
                <a:extLst>
                  <a:ext uri="{FF2B5EF4-FFF2-40B4-BE49-F238E27FC236}">
                    <a16:creationId xmlns:a16="http://schemas.microsoft.com/office/drawing/2014/main" id="{A041184A-94FB-B745-883C-4D32014A1C3B}"/>
                  </a:ext>
                </a:extLst>
              </p:cNvPr>
              <p:cNvGraphicFramePr>
                <a:graphicFrameLocks noGrp="1"/>
              </p:cNvGraphicFramePr>
              <p:nvPr>
                <p:extLst>
                  <p:ext uri="{D42A27DB-BD31-4B8C-83A1-F6EECF244321}">
                    <p14:modId xmlns:p14="http://schemas.microsoft.com/office/powerpoint/2010/main" val="2598739203"/>
                  </p:ext>
                </p:extLst>
              </p:nvPr>
            </p:nvGraphicFramePr>
            <p:xfrm>
              <a:off x="4481945" y="468241"/>
              <a:ext cx="7582558" cy="1760412"/>
            </p:xfrm>
            <a:graphic>
              <a:graphicData uri="http://schemas.openxmlformats.org/drawingml/2006/table">
                <a:tbl>
                  <a:tblPr firstRow="1" bandRow="1">
                    <a:tableStyleId>{69CF1AB2-1976-4502-BF36-3FF5EA218861}</a:tableStyleId>
                  </a:tblPr>
                  <a:tblGrid>
                    <a:gridCol w="3074993">
                      <a:extLst>
                        <a:ext uri="{9D8B030D-6E8A-4147-A177-3AD203B41FA5}">
                          <a16:colId xmlns:a16="http://schemas.microsoft.com/office/drawing/2014/main" val="3979361683"/>
                        </a:ext>
                      </a:extLst>
                    </a:gridCol>
                    <a:gridCol w="4507565">
                      <a:extLst>
                        <a:ext uri="{9D8B030D-6E8A-4147-A177-3AD203B41FA5}">
                          <a16:colId xmlns:a16="http://schemas.microsoft.com/office/drawing/2014/main" val="1695994119"/>
                        </a:ext>
                      </a:extLst>
                    </a:gridCol>
                  </a:tblGrid>
                  <a:tr h="335280">
                    <a:tc>
                      <a:txBody>
                        <a:bodyPr/>
                        <a:lstStyle/>
                        <a:p>
                          <a:r>
                            <a:rPr lang="en-US" sz="1600" dirty="0"/>
                            <a:t>Region</a:t>
                          </a:r>
                        </a:p>
                      </a:txBody>
                      <a:tcPr/>
                    </a:tc>
                    <a:tc>
                      <a:txBody>
                        <a:bodyPr/>
                        <a:lstStyle/>
                        <a:p>
                          <a:r>
                            <a:rPr lang="en-US" sz="1600" dirty="0"/>
                            <a:t>Requirements</a:t>
                          </a:r>
                        </a:p>
                      </a:txBody>
                      <a:tcPr/>
                    </a:tc>
                    <a:extLst>
                      <a:ext uri="{0D108BD9-81ED-4DB2-BD59-A6C34878D82A}">
                        <a16:rowId xmlns:a16="http://schemas.microsoft.com/office/drawing/2014/main" val="388369634"/>
                      </a:ext>
                    </a:extLst>
                  </a:tr>
                  <a:tr h="353124">
                    <a:tc>
                      <a:txBody>
                        <a:bodyPr/>
                        <a:lstStyle/>
                        <a:p>
                          <a:r>
                            <a:rPr lang="en-US" sz="1600" dirty="0"/>
                            <a:t>Signal Region (SR)</a:t>
                          </a:r>
                        </a:p>
                      </a:txBody>
                      <a:tcPr/>
                    </a:tc>
                    <a:tc>
                      <a:txBody>
                        <a:bodyPr/>
                        <a:lstStyle/>
                        <a:p>
                          <a:endParaRPr lang="en-US"/>
                        </a:p>
                      </a:txBody>
                      <a:tcPr>
                        <a:blipFill>
                          <a:blip r:embed="rId2"/>
                          <a:stretch>
                            <a:fillRect l="-68451" t="-100000" r="-282" b="-317857"/>
                          </a:stretch>
                        </a:blipFill>
                      </a:tcPr>
                    </a:tc>
                    <a:extLst>
                      <a:ext uri="{0D108BD9-81ED-4DB2-BD59-A6C34878D82A}">
                        <a16:rowId xmlns:a16="http://schemas.microsoft.com/office/drawing/2014/main" val="1890626060"/>
                      </a:ext>
                    </a:extLst>
                  </a:tr>
                  <a:tr h="353124">
                    <a:tc>
                      <a:txBody>
                        <a:bodyPr/>
                        <a:lstStyle/>
                        <a:p>
                          <a:r>
                            <a:rPr lang="en-US" sz="1600" dirty="0"/>
                            <a:t>Control Region (CR)</a:t>
                          </a:r>
                        </a:p>
                      </a:txBody>
                      <a:tcPr/>
                    </a:tc>
                    <a:tc>
                      <a:txBody>
                        <a:bodyPr/>
                        <a:lstStyle/>
                        <a:p>
                          <a:endParaRPr lang="en-US"/>
                        </a:p>
                      </a:txBody>
                      <a:tcPr>
                        <a:blipFill>
                          <a:blip r:embed="rId2"/>
                          <a:stretch>
                            <a:fillRect l="-68451" t="-200000" r="-282" b="-217857"/>
                          </a:stretch>
                        </a:blipFill>
                      </a:tcPr>
                    </a:tc>
                    <a:extLst>
                      <a:ext uri="{0D108BD9-81ED-4DB2-BD59-A6C34878D82A}">
                        <a16:rowId xmlns:a16="http://schemas.microsoft.com/office/drawing/2014/main" val="373877898"/>
                      </a:ext>
                    </a:extLst>
                  </a:tr>
                  <a:tr h="365760">
                    <a:tc>
                      <a:txBody>
                        <a:bodyPr/>
                        <a:lstStyle/>
                        <a:p>
                          <a:r>
                            <a:rPr lang="en-US" sz="1600" dirty="0"/>
                            <a:t>Extended SR (SR</a:t>
                          </a:r>
                          <a:r>
                            <a:rPr lang="en-US" sz="1600" baseline="-25000" dirty="0"/>
                            <a:t>A</a:t>
                          </a:r>
                          <a:r>
                            <a:rPr lang="en-US" sz="1600" baseline="0" dirty="0"/>
                            <a:t>) (QCD fit region)</a:t>
                          </a:r>
                          <a:r>
                            <a:rPr lang="en-US" baseline="-25000" dirty="0"/>
                            <a:t> </a:t>
                          </a:r>
                          <a:endParaRPr lang="en-US" dirty="0"/>
                        </a:p>
                      </a:txBody>
                      <a:tcPr/>
                    </a:tc>
                    <a:tc>
                      <a:txBody>
                        <a:bodyPr/>
                        <a:lstStyle/>
                        <a:p>
                          <a:endParaRPr lang="en-US"/>
                        </a:p>
                      </a:txBody>
                      <a:tcPr>
                        <a:blipFill>
                          <a:blip r:embed="rId2"/>
                          <a:stretch>
                            <a:fillRect l="-68451" t="-289655" r="-282" b="-110345"/>
                          </a:stretch>
                        </a:blipFill>
                      </a:tcPr>
                    </a:tc>
                    <a:extLst>
                      <a:ext uri="{0D108BD9-81ED-4DB2-BD59-A6C34878D82A}">
                        <a16:rowId xmlns:a16="http://schemas.microsoft.com/office/drawing/2014/main" val="508267469"/>
                      </a:ext>
                    </a:extLst>
                  </a:tr>
                  <a:tr h="3531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Extended CR (CR</a:t>
                          </a:r>
                          <a:r>
                            <a:rPr lang="en-US" sz="1600" baseline="-25000" dirty="0"/>
                            <a:t>A</a:t>
                          </a:r>
                          <a:r>
                            <a:rPr lang="en-US" sz="1600" baseline="0" dirty="0"/>
                            <a:t>) (QCD fit region)</a:t>
                          </a:r>
                          <a:r>
                            <a:rPr lang="en-US" sz="1600" baseline="-25000" dirty="0"/>
                            <a:t> </a:t>
                          </a:r>
                          <a:endParaRPr lang="en-US" sz="1600" dirty="0"/>
                        </a:p>
                      </a:txBody>
                      <a:tcPr/>
                    </a:tc>
                    <a:tc>
                      <a:txBody>
                        <a:bodyPr/>
                        <a:lstStyle/>
                        <a:p>
                          <a:endParaRPr lang="en-US"/>
                        </a:p>
                      </a:txBody>
                      <a:tcPr>
                        <a:blipFill>
                          <a:blip r:embed="rId2"/>
                          <a:stretch>
                            <a:fillRect l="-68451" t="-403571" r="-282" b="-14286"/>
                          </a:stretch>
                        </a:blipFill>
                      </a:tcPr>
                    </a:tc>
                    <a:extLst>
                      <a:ext uri="{0D108BD9-81ED-4DB2-BD59-A6C34878D82A}">
                        <a16:rowId xmlns:a16="http://schemas.microsoft.com/office/drawing/2014/main" val="306141891"/>
                      </a:ext>
                    </a:extLst>
                  </a:tr>
                </a:tbl>
              </a:graphicData>
            </a:graphic>
          </p:graphicFrame>
        </mc:Fallback>
      </mc:AlternateContent>
      <p:sp>
        <p:nvSpPr>
          <p:cNvPr id="5" name="TextBox 4">
            <a:extLst>
              <a:ext uri="{FF2B5EF4-FFF2-40B4-BE49-F238E27FC236}">
                <a16:creationId xmlns:a16="http://schemas.microsoft.com/office/drawing/2014/main" id="{E4EC80F9-6D7B-514A-9F93-9491B1EFE3C5}"/>
              </a:ext>
            </a:extLst>
          </p:cNvPr>
          <p:cNvSpPr txBox="1"/>
          <p:nvPr/>
        </p:nvSpPr>
        <p:spPr>
          <a:xfrm>
            <a:off x="450271" y="552090"/>
            <a:ext cx="379128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Variables of interest:</a:t>
            </a:r>
          </a:p>
          <a:p>
            <a:pPr marL="742950" lvl="1" indent="-285750">
              <a:buFont typeface="Arial" panose="020B0604020202020204" pitchFamily="34" charset="0"/>
              <a:buChar char="•"/>
            </a:pPr>
            <a:r>
              <a:rPr lang="en-US" sz="1600" dirty="0"/>
              <a:t>ttbar mass, </a:t>
            </a:r>
            <a:r>
              <a:rPr lang="en-US" sz="1600" dirty="0" err="1"/>
              <a:t>pt</a:t>
            </a:r>
            <a:r>
              <a:rPr lang="en-US" sz="1600" dirty="0"/>
              <a:t>, rapidity</a:t>
            </a:r>
          </a:p>
          <a:p>
            <a:pPr marL="742950" lvl="1" indent="-285750">
              <a:buFont typeface="Arial" panose="020B0604020202020204" pitchFamily="34" charset="0"/>
              <a:buChar char="•"/>
            </a:pPr>
            <a:r>
              <a:rPr lang="en-US" sz="1600" dirty="0"/>
              <a:t>Leading and </a:t>
            </a:r>
            <a:r>
              <a:rPr lang="en-US" sz="1600" dirty="0" err="1"/>
              <a:t>Subleading</a:t>
            </a:r>
            <a:r>
              <a:rPr lang="en-US" sz="1600" dirty="0"/>
              <a:t> </a:t>
            </a:r>
            <a:r>
              <a:rPr lang="en-US" sz="1600" dirty="0" err="1"/>
              <a:t>jetPt</a:t>
            </a:r>
            <a:r>
              <a:rPr lang="en-US" sz="1600" dirty="0"/>
              <a:t> and |</a:t>
            </a:r>
            <a:r>
              <a:rPr lang="en-US" sz="1600" dirty="0" err="1"/>
              <a:t>jetY</a:t>
            </a:r>
            <a:r>
              <a:rPr lang="en-US" sz="1600" dirty="0"/>
              <a:t>| </a:t>
            </a:r>
          </a:p>
          <a:p>
            <a:pPr marL="742950" lvl="1" indent="-285750">
              <a:buFont typeface="Arial" panose="020B0604020202020204" pitchFamily="34" charset="0"/>
              <a:buChar char="•"/>
            </a:pPr>
            <a:r>
              <a:rPr lang="en-US" sz="1600" dirty="0" err="1"/>
              <a:t>Mtt</a:t>
            </a:r>
            <a:r>
              <a:rPr lang="en-US" sz="1600" dirty="0"/>
              <a:t> samples (700-1000, 1000-Inf)</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C648382-BA44-F540-AC54-DE3B0FB2FBF5}"/>
                  </a:ext>
                </a:extLst>
              </p:cNvPr>
              <p:cNvSpPr/>
              <p:nvPr/>
            </p:nvSpPr>
            <p:spPr>
              <a:xfrm>
                <a:off x="450271" y="1919513"/>
                <a:ext cx="10152139" cy="2163541"/>
              </a:xfrm>
              <a:prstGeom prst="rect">
                <a:avLst/>
              </a:prstGeom>
            </p:spPr>
            <p:txBody>
              <a:bodyPr wrap="square">
                <a:spAutoFit/>
              </a:bodyPr>
              <a:lstStyle/>
              <a:p>
                <a:pPr marL="285750" indent="-285750">
                  <a:buFont typeface="Arial" panose="020B0604020202020204" pitchFamily="34" charset="0"/>
                  <a:buChar char="•"/>
                </a:pPr>
                <a:r>
                  <a:rPr lang="en-US" sz="1600" dirty="0"/>
                  <a:t>Top Angular distributions</a:t>
                </a:r>
              </a:p>
              <a:p>
                <a:pPr marL="742950" lvl="1" indent="-285750">
                  <a:buFont typeface="Arial" panose="020B0604020202020204" pitchFamily="34" charset="0"/>
                  <a:buChar char="•"/>
                </a:pPr>
                <a14:m>
                  <m:oMath xmlns:m="http://schemas.openxmlformats.org/officeDocument/2006/math">
                    <m:r>
                      <a:rPr lang="en-US"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cos</m:t>
                        </m:r>
                      </m:fName>
                      <m:e>
                        <m:d>
                          <m:dPr>
                            <m:ctrlPr>
                              <a:rPr lang="en-US" sz="1600" i="1">
                                <a:latin typeface="Cambria Math" panose="02040503050406030204" pitchFamily="18" charset="0"/>
                              </a:rPr>
                            </m:ctrlPr>
                          </m:dPr>
                          <m:e>
                            <m:sSup>
                              <m:sSupPr>
                                <m:ctrlPr>
                                  <a:rPr lang="el-GR" sz="1600" i="1">
                                    <a:latin typeface="Cambria Math" panose="02040503050406030204" pitchFamily="18" charset="0"/>
                                  </a:rPr>
                                </m:ctrlPr>
                              </m:sSupPr>
                              <m:e>
                                <m:r>
                                  <a:rPr lang="el-GR" sz="1600" i="1">
                                    <a:latin typeface="Cambria Math" panose="02040503050406030204" pitchFamily="18" charset="0"/>
                                  </a:rPr>
                                  <m:t>𝜃</m:t>
                                </m:r>
                              </m:e>
                              <m:sup>
                                <m:r>
                                  <a:rPr lang="el-GR" sz="1600" i="1">
                                    <a:latin typeface="Cambria Math" panose="02040503050406030204" pitchFamily="18" charset="0"/>
                                  </a:rPr>
                                  <m:t>∗</m:t>
                                </m:r>
                              </m:sup>
                            </m:sSup>
                          </m:e>
                        </m:d>
                        <m:r>
                          <a:rPr lang="en-US" sz="1600" i="1">
                            <a:latin typeface="Cambria Math" panose="02040503050406030204" pitchFamily="18" charset="0"/>
                          </a:rPr>
                          <m:t>|</m:t>
                        </m:r>
                      </m:e>
                    </m:func>
                  </m:oMath>
                </a14:m>
                <a:r>
                  <a:rPr lang="en-US" sz="1600" dirty="0"/>
                  <a:t> of the leading jet </a:t>
                </a:r>
              </a:p>
              <a:p>
                <a:pPr marL="742950" lvl="1" indent="-285750">
                  <a:buFont typeface="Arial" panose="020B0604020202020204" pitchFamily="34" charset="0"/>
                  <a:buChar char="•"/>
                </a:pPr>
                <a14:m>
                  <m:oMath xmlns:m="http://schemas.openxmlformats.org/officeDocument/2006/math">
                    <m:r>
                      <a:rPr lang="el-GR" sz="1600" i="1" smtClean="0">
                        <a:solidFill>
                          <a:schemeClr val="tx1"/>
                        </a:solidFill>
                        <a:latin typeface="Cambria Math" panose="02040503050406030204" pitchFamily="18" charset="0"/>
                      </a:rPr>
                      <m:t>𝜒</m:t>
                    </m:r>
                    <m:r>
                      <a:rPr lang="el-GR" sz="1600" i="1" smtClean="0">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𝑒</m:t>
                        </m:r>
                      </m:e>
                      <m:sup>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|2</m:t>
                            </m:r>
                            <m:r>
                              <a:rPr lang="en-US" sz="1600" i="1">
                                <a:solidFill>
                                  <a:schemeClr val="tx1"/>
                                </a:solidFill>
                                <a:latin typeface="Cambria Math" panose="02040503050406030204" pitchFamily="18" charset="0"/>
                              </a:rPr>
                              <m:t>𝑦</m:t>
                            </m:r>
                          </m:e>
                          <m:sup>
                            <m:r>
                              <a:rPr lang="en-US" sz="1600" i="1">
                                <a:solidFill>
                                  <a:schemeClr val="tx1"/>
                                </a:solidFill>
                                <a:latin typeface="Cambria Math" panose="02040503050406030204" pitchFamily="18" charset="0"/>
                              </a:rPr>
                              <m:t>∗</m:t>
                            </m:r>
                          </m:sup>
                        </m:sSup>
                        <m:r>
                          <a:rPr lang="en-US" sz="1600" i="1">
                            <a:solidFill>
                              <a:schemeClr val="tx1"/>
                            </a:solidFill>
                            <a:latin typeface="Cambria Math" panose="02040503050406030204" pitchFamily="18" charset="0"/>
                          </a:rPr>
                          <m:t>|</m:t>
                        </m:r>
                      </m:sup>
                    </m:sSup>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𝑒</m:t>
                        </m:r>
                      </m:e>
                      <m:sup>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𝑦</m:t>
                            </m:r>
                          </m:e>
                          <m:sub>
                            <m:r>
                              <a:rPr lang="en-US" sz="1600" i="1">
                                <a:solidFill>
                                  <a:schemeClr val="tx1"/>
                                </a:solidFill>
                                <a:latin typeface="Cambria Math" panose="02040503050406030204" pitchFamily="18" charset="0"/>
                              </a:rPr>
                              <m:t>1</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𝑦</m:t>
                            </m:r>
                          </m:e>
                          <m:sub>
                            <m:r>
                              <a:rPr lang="en-US" sz="1600" i="1">
                                <a:solidFill>
                                  <a:schemeClr val="tx1"/>
                                </a:solidFill>
                                <a:latin typeface="Cambria Math" panose="02040503050406030204" pitchFamily="18" charset="0"/>
                              </a:rPr>
                              <m:t>2</m:t>
                            </m:r>
                          </m:sub>
                        </m:sSub>
                        <m:r>
                          <a:rPr lang="en-US" sz="1600" i="1">
                            <a:solidFill>
                              <a:schemeClr val="tx1"/>
                            </a:solidFill>
                            <a:latin typeface="Cambria Math" panose="02040503050406030204" pitchFamily="18" charset="0"/>
                          </a:rPr>
                          <m:t>|</m:t>
                        </m:r>
                      </m:sup>
                    </m:sSup>
                  </m:oMath>
                </a14:m>
                <a:r>
                  <a:rPr lang="en-US" sz="1600" dirty="0">
                    <a:solidFill>
                      <a:schemeClr val="tx1"/>
                    </a:solidFill>
                  </a:rPr>
                  <a:t>, where </a:t>
                </a:r>
                <a14:m>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𝑦</m:t>
                        </m:r>
                      </m:e>
                      <m:sup>
                        <m:r>
                          <a:rPr lang="en-US" sz="1600" b="0" i="1" smtClean="0">
                            <a:solidFill>
                              <a:schemeClr val="tx1"/>
                            </a:solidFill>
                            <a:latin typeface="Cambria Math" panose="02040503050406030204" pitchFamily="18" charset="0"/>
                          </a:rPr>
                          <m:t>∗</m:t>
                        </m:r>
                      </m:sup>
                    </m:sSup>
                    <m:r>
                      <a:rPr lang="en-US" sz="1600" b="0" i="0" smtClean="0">
                        <a:solidFill>
                          <a:schemeClr val="tx1"/>
                        </a:solidFill>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2</m:t>
                        </m:r>
                      </m:sub>
                    </m:sSub>
                    <m:r>
                      <a:rPr lang="en-US" sz="1600" i="1">
                        <a:latin typeface="Cambria Math" panose="02040503050406030204" pitchFamily="18" charset="0"/>
                      </a:rPr>
                      <m:t>)</m:t>
                    </m:r>
                  </m:oMath>
                </a14:m>
                <a:endParaRPr lang="en-US" sz="1600" dirty="0"/>
              </a:p>
              <a:p>
                <a:pPr marL="742950" lvl="1" indent="-285750">
                  <a:buFont typeface="Arial" panose="020B0604020202020204" pitchFamily="34" charset="0"/>
                  <a:buChar char="•"/>
                </a:pPr>
                <a:r>
                  <a:rPr lang="en-US" sz="1600" dirty="0"/>
                  <a:t>The distributions associated with the final states produced via QCD interactions are relatively flat in comparison with the distributions of the BSM models or new particles, which typically peak at low values of </a:t>
                </a:r>
                <a:r>
                  <a:rPr lang="el-GR" sz="1600" dirty="0"/>
                  <a:t>χ</a:t>
                </a:r>
                <a:endParaRPr lang="en-US" sz="1600" dirty="0"/>
              </a:p>
              <a:p>
                <a:pPr marL="742950" lvl="1" indent="-285750">
                  <a:buFont typeface="Arial" panose="020B0604020202020204" pitchFamily="34" charset="0"/>
                  <a:buChar char="•"/>
                </a:pPr>
                <a:r>
                  <a:rPr lang="en-US" sz="1600" dirty="0" err="1"/>
                  <a:t>Mtt</a:t>
                </a:r>
                <a:r>
                  <a:rPr lang="en-US" sz="1600" dirty="0"/>
                  <a:t> sample (1000-Inf)</a:t>
                </a:r>
              </a:p>
              <a:p>
                <a:pPr marL="742950" lvl="1" indent="-285750">
                  <a:buFont typeface="Arial" panose="020B0604020202020204" pitchFamily="34" charset="0"/>
                  <a:buChar char="•"/>
                </a:pPr>
                <a:endParaRPr lang="en-US" sz="1600" dirty="0">
                  <a:solidFill>
                    <a:schemeClr val="tx1"/>
                  </a:solidFill>
                </a:endParaRPr>
              </a:p>
              <a:p>
                <a:pPr marL="742950" lvl="1" indent="-285750">
                  <a:buFont typeface="Arial" panose="020B0604020202020204" pitchFamily="34" charset="0"/>
                  <a:buChar char="•"/>
                </a:pPr>
                <a:endParaRPr lang="en-US" sz="1600" dirty="0">
                  <a:solidFill>
                    <a:schemeClr val="tx1"/>
                  </a:solidFill>
                </a:endParaRPr>
              </a:p>
            </p:txBody>
          </p:sp>
        </mc:Choice>
        <mc:Fallback xmlns="">
          <p:sp>
            <p:nvSpPr>
              <p:cNvPr id="6" name="Rectangle 5">
                <a:extLst>
                  <a:ext uri="{FF2B5EF4-FFF2-40B4-BE49-F238E27FC236}">
                    <a16:creationId xmlns:a16="http://schemas.microsoft.com/office/drawing/2014/main" id="{DC648382-BA44-F540-AC54-DE3B0FB2FBF5}"/>
                  </a:ext>
                </a:extLst>
              </p:cNvPr>
              <p:cNvSpPr>
                <a:spLocks noRot="1" noChangeAspect="1" noMove="1" noResize="1" noEditPoints="1" noAdjustHandles="1" noChangeArrowheads="1" noChangeShapeType="1" noTextEdit="1"/>
              </p:cNvSpPr>
              <p:nvPr/>
            </p:nvSpPr>
            <p:spPr>
              <a:xfrm>
                <a:off x="450271" y="1919513"/>
                <a:ext cx="10152139" cy="2163541"/>
              </a:xfrm>
              <a:prstGeom prst="rect">
                <a:avLst/>
              </a:prstGeom>
              <a:blipFill>
                <a:blip r:embed="rId3"/>
                <a:stretch>
                  <a:fillRect l="-125" t="-581" r="-125"/>
                </a:stretch>
              </a:blipFill>
            </p:spPr>
            <p:txBody>
              <a:bodyPr/>
              <a:lstStyle/>
              <a:p>
                <a:r>
                  <a:rPr lang="en-US">
                    <a:noFill/>
                  </a:rPr>
                  <a:t> </a:t>
                </a:r>
              </a:p>
            </p:txBody>
          </p:sp>
        </mc:Fallback>
      </mc:AlternateContent>
    </p:spTree>
    <p:extLst>
      <p:ext uri="{BB962C8B-B14F-4D97-AF65-F5344CB8AC3E}">
        <p14:creationId xmlns:p14="http://schemas.microsoft.com/office/powerpoint/2010/main" val="2560584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3428F4-EB56-2B48-92A0-99AF03B4D244}"/>
              </a:ext>
            </a:extLst>
          </p:cNvPr>
          <p:cNvSpPr>
            <a:spLocks noGrp="1"/>
          </p:cNvSpPr>
          <p:nvPr>
            <p:ph type="ftr" sz="quarter" idx="11"/>
          </p:nvPr>
        </p:nvSpPr>
        <p:spPr/>
        <p:txBody>
          <a:bodyPr/>
          <a:lstStyle/>
          <a:p>
            <a:r>
              <a:rPr lang="fi-FI"/>
              <a:t>NTUA G. Bakas</a:t>
            </a:r>
            <a:endParaRPr lang="en-US" dirty="0"/>
          </a:p>
        </p:txBody>
      </p:sp>
      <p:sp>
        <p:nvSpPr>
          <p:cNvPr id="3" name="TextBox 2">
            <a:extLst>
              <a:ext uri="{FF2B5EF4-FFF2-40B4-BE49-F238E27FC236}">
                <a16:creationId xmlns:a16="http://schemas.microsoft.com/office/drawing/2014/main" id="{C3CD4B20-480A-7B4C-964F-3B3FC99DFDE5}"/>
              </a:ext>
            </a:extLst>
          </p:cNvPr>
          <p:cNvSpPr txBox="1"/>
          <p:nvPr/>
        </p:nvSpPr>
        <p:spPr>
          <a:xfrm>
            <a:off x="142875" y="97270"/>
            <a:ext cx="11229975" cy="461665"/>
          </a:xfrm>
          <a:prstGeom prst="rect">
            <a:avLst/>
          </a:prstGeom>
          <a:noFill/>
        </p:spPr>
        <p:txBody>
          <a:bodyPr wrap="square" rtlCol="0">
            <a:spAutoFit/>
          </a:bodyPr>
          <a:lstStyle/>
          <a:p>
            <a:r>
              <a:rPr lang="en-US" sz="2400" b="1" u="sng" dirty="0"/>
              <a:t>2018 QCD Closure and the fit ratio</a:t>
            </a:r>
          </a:p>
        </p:txBody>
      </p:sp>
      <p:pic>
        <p:nvPicPr>
          <p:cNvPr id="8" name="Picture 7">
            <a:extLst>
              <a:ext uri="{FF2B5EF4-FFF2-40B4-BE49-F238E27FC236}">
                <a16:creationId xmlns:a16="http://schemas.microsoft.com/office/drawing/2014/main" id="{9084425F-7840-6E41-B720-0FC542047A4A}"/>
              </a:ext>
            </a:extLst>
          </p:cNvPr>
          <p:cNvPicPr>
            <a:picLocks noChangeAspect="1"/>
          </p:cNvPicPr>
          <p:nvPr/>
        </p:nvPicPr>
        <p:blipFill>
          <a:blip r:embed="rId2"/>
          <a:stretch>
            <a:fillRect/>
          </a:stretch>
        </p:blipFill>
        <p:spPr>
          <a:xfrm rot="5400000">
            <a:off x="4696406" y="342539"/>
            <a:ext cx="3016927" cy="4431600"/>
          </a:xfrm>
          <a:prstGeom prst="rect">
            <a:avLst/>
          </a:prstGeom>
        </p:spPr>
      </p:pic>
      <p:pic>
        <p:nvPicPr>
          <p:cNvPr id="6" name="Picture 5">
            <a:extLst>
              <a:ext uri="{FF2B5EF4-FFF2-40B4-BE49-F238E27FC236}">
                <a16:creationId xmlns:a16="http://schemas.microsoft.com/office/drawing/2014/main" id="{F45B6ADA-86F1-654A-90AC-BC1162D34033}"/>
              </a:ext>
            </a:extLst>
          </p:cNvPr>
          <p:cNvPicPr>
            <a:picLocks noChangeAspect="1"/>
          </p:cNvPicPr>
          <p:nvPr/>
        </p:nvPicPr>
        <p:blipFill>
          <a:blip r:embed="rId3"/>
          <a:stretch>
            <a:fillRect/>
          </a:stretch>
        </p:blipFill>
        <p:spPr>
          <a:xfrm>
            <a:off x="8202932" y="918134"/>
            <a:ext cx="3989070" cy="3280410"/>
          </a:xfrm>
          <a:prstGeom prst="rect">
            <a:avLst/>
          </a:prstGeom>
        </p:spPr>
      </p:pic>
      <p:sp>
        <p:nvSpPr>
          <p:cNvPr id="10" name="TextBox 9">
            <a:extLst>
              <a:ext uri="{FF2B5EF4-FFF2-40B4-BE49-F238E27FC236}">
                <a16:creationId xmlns:a16="http://schemas.microsoft.com/office/drawing/2014/main" id="{09D8AB47-D597-E742-848F-5B43157B5D03}"/>
              </a:ext>
            </a:extLst>
          </p:cNvPr>
          <p:cNvSpPr txBox="1"/>
          <p:nvPr/>
        </p:nvSpPr>
        <p:spPr>
          <a:xfrm>
            <a:off x="142875" y="4829180"/>
            <a:ext cx="3314700" cy="369332"/>
          </a:xfrm>
          <a:prstGeom prst="rect">
            <a:avLst/>
          </a:prstGeom>
          <a:noFill/>
        </p:spPr>
        <p:txBody>
          <a:bodyPr wrap="square" rtlCol="0">
            <a:spAutoFit/>
          </a:bodyPr>
          <a:lstStyle/>
          <a:p>
            <a:r>
              <a:rPr lang="en-US" dirty="0"/>
              <a:t>Discovered shape in the SR/CR </a:t>
            </a:r>
          </a:p>
        </p:txBody>
      </p:sp>
      <p:sp>
        <p:nvSpPr>
          <p:cNvPr id="11" name="TextBox 10">
            <a:extLst>
              <a:ext uri="{FF2B5EF4-FFF2-40B4-BE49-F238E27FC236}">
                <a16:creationId xmlns:a16="http://schemas.microsoft.com/office/drawing/2014/main" id="{6F390AE9-660B-F24F-BAA7-A4A096D02740}"/>
              </a:ext>
            </a:extLst>
          </p:cNvPr>
          <p:cNvSpPr txBox="1"/>
          <p:nvPr/>
        </p:nvSpPr>
        <p:spPr>
          <a:xfrm>
            <a:off x="5057892" y="4829177"/>
            <a:ext cx="1399939" cy="369332"/>
          </a:xfrm>
          <a:prstGeom prst="rect">
            <a:avLst/>
          </a:prstGeom>
          <a:noFill/>
        </p:spPr>
        <p:txBody>
          <a:bodyPr wrap="square" rtlCol="0">
            <a:spAutoFit/>
          </a:bodyPr>
          <a:lstStyle/>
          <a:p>
            <a:r>
              <a:rPr lang="en-US" dirty="0"/>
              <a:t>Fit the ratio</a:t>
            </a:r>
          </a:p>
        </p:txBody>
      </p:sp>
      <p:sp>
        <p:nvSpPr>
          <p:cNvPr id="12" name="TextBox 11">
            <a:extLst>
              <a:ext uri="{FF2B5EF4-FFF2-40B4-BE49-F238E27FC236}">
                <a16:creationId xmlns:a16="http://schemas.microsoft.com/office/drawing/2014/main" id="{6B611D69-6BA3-9A4F-AF6F-F6986C459380}"/>
              </a:ext>
            </a:extLst>
          </p:cNvPr>
          <p:cNvSpPr txBox="1"/>
          <p:nvPr/>
        </p:nvSpPr>
        <p:spPr>
          <a:xfrm>
            <a:off x="8540117" y="4829180"/>
            <a:ext cx="3314700" cy="369332"/>
          </a:xfrm>
          <a:prstGeom prst="rect">
            <a:avLst/>
          </a:prstGeom>
          <a:noFill/>
        </p:spPr>
        <p:txBody>
          <a:bodyPr wrap="square" rtlCol="0">
            <a:spAutoFit/>
          </a:bodyPr>
          <a:lstStyle/>
          <a:p>
            <a:r>
              <a:rPr lang="en-US" dirty="0"/>
              <a:t>Output of the new QCD closure</a:t>
            </a:r>
          </a:p>
        </p:txBody>
      </p:sp>
      <p:pic>
        <p:nvPicPr>
          <p:cNvPr id="14" name="Picture 13">
            <a:extLst>
              <a:ext uri="{FF2B5EF4-FFF2-40B4-BE49-F238E27FC236}">
                <a16:creationId xmlns:a16="http://schemas.microsoft.com/office/drawing/2014/main" id="{B45FBA3D-1483-6B47-8089-0B34B0B2F015}"/>
              </a:ext>
            </a:extLst>
          </p:cNvPr>
          <p:cNvPicPr>
            <a:picLocks noChangeAspect="1"/>
          </p:cNvPicPr>
          <p:nvPr/>
        </p:nvPicPr>
        <p:blipFill>
          <a:blip r:embed="rId4"/>
          <a:stretch>
            <a:fillRect/>
          </a:stretch>
        </p:blipFill>
        <p:spPr>
          <a:xfrm>
            <a:off x="0" y="918134"/>
            <a:ext cx="3989070" cy="3280410"/>
          </a:xfrm>
          <a:prstGeom prst="rect">
            <a:avLst/>
          </a:prstGeom>
        </p:spPr>
      </p:pic>
      <p:cxnSp>
        <p:nvCxnSpPr>
          <p:cNvPr id="15" name="Straight Arrow Connector 14">
            <a:extLst>
              <a:ext uri="{FF2B5EF4-FFF2-40B4-BE49-F238E27FC236}">
                <a16:creationId xmlns:a16="http://schemas.microsoft.com/office/drawing/2014/main" id="{B2224BF8-8AE6-634E-B5A2-0DACB02A609A}"/>
              </a:ext>
            </a:extLst>
          </p:cNvPr>
          <p:cNvCxnSpPr>
            <a:cxnSpLocks/>
          </p:cNvCxnSpPr>
          <p:nvPr/>
        </p:nvCxnSpPr>
        <p:spPr>
          <a:xfrm>
            <a:off x="3457575" y="5013843"/>
            <a:ext cx="86837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3C9890-AABA-284A-A293-EB6BE61CCA7F}"/>
              </a:ext>
            </a:extLst>
          </p:cNvPr>
          <p:cNvCxnSpPr>
            <a:cxnSpLocks/>
          </p:cNvCxnSpPr>
          <p:nvPr/>
        </p:nvCxnSpPr>
        <p:spPr>
          <a:xfrm>
            <a:off x="7494597" y="5013843"/>
            <a:ext cx="86837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B3D312A-2B60-2145-ADF2-496F79EDDF24}"/>
              </a:ext>
            </a:extLst>
          </p:cNvPr>
          <p:cNvSpPr>
            <a:spLocks noGrp="1"/>
          </p:cNvSpPr>
          <p:nvPr>
            <p:ph type="sldNum" sz="quarter" idx="12"/>
          </p:nvPr>
        </p:nvSpPr>
        <p:spPr/>
        <p:txBody>
          <a:bodyPr/>
          <a:lstStyle/>
          <a:p>
            <a:fld id="{4FAB73BC-B049-4115-A692-8D63A059BFB8}" type="slidenum">
              <a:rPr lang="en-US" smtClean="0"/>
              <a:pPr/>
              <a:t>30</a:t>
            </a:fld>
            <a:endParaRPr lang="en-US" dirty="0"/>
          </a:p>
        </p:txBody>
      </p:sp>
    </p:spTree>
    <p:extLst>
      <p:ext uri="{BB962C8B-B14F-4D97-AF65-F5344CB8AC3E}">
        <p14:creationId xmlns:p14="http://schemas.microsoft.com/office/powerpoint/2010/main" val="1763732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24" name="TextBox 23">
            <a:extLst>
              <a:ext uri="{FF2B5EF4-FFF2-40B4-BE49-F238E27FC236}">
                <a16:creationId xmlns:a16="http://schemas.microsoft.com/office/drawing/2014/main" id="{6467259F-D55B-834E-9B9E-F410C9440440}"/>
              </a:ext>
            </a:extLst>
          </p:cNvPr>
          <p:cNvSpPr txBox="1"/>
          <p:nvPr/>
        </p:nvSpPr>
        <p:spPr>
          <a:xfrm>
            <a:off x="4951067" y="139635"/>
            <a:ext cx="2057400" cy="369332"/>
          </a:xfrm>
          <a:prstGeom prst="rect">
            <a:avLst/>
          </a:prstGeom>
          <a:noFill/>
        </p:spPr>
        <p:txBody>
          <a:bodyPr wrap="square" rtlCol="0">
            <a:spAutoFit/>
          </a:bodyPr>
          <a:lstStyle/>
          <a:p>
            <a:pPr algn="ctr"/>
            <a:r>
              <a:rPr lang="en-US" dirty="0">
                <a:solidFill>
                  <a:srgbClr val="0070C0"/>
                </a:solidFill>
              </a:rPr>
              <a:t>2016</a:t>
            </a:r>
          </a:p>
        </p:txBody>
      </p:sp>
      <p:sp>
        <p:nvSpPr>
          <p:cNvPr id="2" name="Slide Number Placeholder 1">
            <a:extLst>
              <a:ext uri="{FF2B5EF4-FFF2-40B4-BE49-F238E27FC236}">
                <a16:creationId xmlns:a16="http://schemas.microsoft.com/office/drawing/2014/main" id="{2BDF07F2-8A31-6F41-9C54-4431125619C4}"/>
              </a:ext>
            </a:extLst>
          </p:cNvPr>
          <p:cNvSpPr>
            <a:spLocks noGrp="1"/>
          </p:cNvSpPr>
          <p:nvPr>
            <p:ph type="sldNum" sz="quarter" idx="12"/>
          </p:nvPr>
        </p:nvSpPr>
        <p:spPr/>
        <p:txBody>
          <a:bodyPr/>
          <a:lstStyle/>
          <a:p>
            <a:fld id="{4FAB73BC-B049-4115-A692-8D63A059BFB8}" type="slidenum">
              <a:rPr lang="en-US" smtClean="0"/>
              <a:pPr/>
              <a:t>31</a:t>
            </a:fld>
            <a:endParaRPr lang="en-US" dirty="0"/>
          </a:p>
        </p:txBody>
      </p:sp>
      <p:sp>
        <p:nvSpPr>
          <p:cNvPr id="3" name="TextBox 2">
            <a:extLst>
              <a:ext uri="{FF2B5EF4-FFF2-40B4-BE49-F238E27FC236}">
                <a16:creationId xmlns:a16="http://schemas.microsoft.com/office/drawing/2014/main" id="{615AB319-8BA8-FE44-B729-375A8BC57349}"/>
              </a:ext>
            </a:extLst>
          </p:cNvPr>
          <p:cNvSpPr txBox="1"/>
          <p:nvPr/>
        </p:nvSpPr>
        <p:spPr>
          <a:xfrm>
            <a:off x="182879" y="141042"/>
            <a:ext cx="10842473" cy="369332"/>
          </a:xfrm>
          <a:prstGeom prst="rect">
            <a:avLst/>
          </a:prstGeom>
          <a:noFill/>
        </p:spPr>
        <p:txBody>
          <a:bodyPr wrap="square" rtlCol="0">
            <a:spAutoFit/>
          </a:bodyPr>
          <a:lstStyle/>
          <a:p>
            <a:r>
              <a:rPr lang="en-US" u="sng" dirty="0"/>
              <a:t>Template fit results Signal Region A</a:t>
            </a:r>
            <a:r>
              <a:rPr lang="en-US" dirty="0"/>
              <a:t> </a:t>
            </a:r>
          </a:p>
        </p:txBody>
      </p:sp>
      <p:pic>
        <p:nvPicPr>
          <p:cNvPr id="21" name="Picture 20">
            <a:extLst>
              <a:ext uri="{FF2B5EF4-FFF2-40B4-BE49-F238E27FC236}">
                <a16:creationId xmlns:a16="http://schemas.microsoft.com/office/drawing/2014/main" id="{B6AEFC88-70E0-1B43-856E-32B166C6DBB7}"/>
              </a:ext>
            </a:extLst>
          </p:cNvPr>
          <p:cNvPicPr>
            <a:picLocks noChangeAspect="1"/>
          </p:cNvPicPr>
          <p:nvPr/>
        </p:nvPicPr>
        <p:blipFill>
          <a:blip r:embed="rId2"/>
          <a:stretch>
            <a:fillRect/>
          </a:stretch>
        </p:blipFill>
        <p:spPr>
          <a:xfrm rot="5400000">
            <a:off x="940274" y="2729234"/>
            <a:ext cx="2673858" cy="4176522"/>
          </a:xfrm>
          <a:prstGeom prst="rect">
            <a:avLst/>
          </a:prstGeom>
        </p:spPr>
      </p:pic>
      <p:pic>
        <p:nvPicPr>
          <p:cNvPr id="23" name="Picture 22">
            <a:extLst>
              <a:ext uri="{FF2B5EF4-FFF2-40B4-BE49-F238E27FC236}">
                <a16:creationId xmlns:a16="http://schemas.microsoft.com/office/drawing/2014/main" id="{28A0DB7A-B6A4-3746-9CEB-F4B76782944C}"/>
              </a:ext>
            </a:extLst>
          </p:cNvPr>
          <p:cNvPicPr>
            <a:picLocks noChangeAspect="1"/>
          </p:cNvPicPr>
          <p:nvPr/>
        </p:nvPicPr>
        <p:blipFill>
          <a:blip r:embed="rId3"/>
          <a:stretch>
            <a:fillRect/>
          </a:stretch>
        </p:blipFill>
        <p:spPr>
          <a:xfrm rot="5400000">
            <a:off x="4927855" y="2703640"/>
            <a:ext cx="2673858" cy="4176522"/>
          </a:xfrm>
          <a:prstGeom prst="rect">
            <a:avLst/>
          </a:prstGeom>
        </p:spPr>
      </p:pic>
      <p:sp>
        <p:nvSpPr>
          <p:cNvPr id="28" name="TextBox 27">
            <a:extLst>
              <a:ext uri="{FF2B5EF4-FFF2-40B4-BE49-F238E27FC236}">
                <a16:creationId xmlns:a16="http://schemas.microsoft.com/office/drawing/2014/main" id="{094CEB08-F28D-6346-96CC-A801585BE605}"/>
              </a:ext>
            </a:extLst>
          </p:cNvPr>
          <p:cNvSpPr txBox="1"/>
          <p:nvPr/>
        </p:nvSpPr>
        <p:spPr>
          <a:xfrm>
            <a:off x="4992988" y="6029228"/>
            <a:ext cx="2057400" cy="369332"/>
          </a:xfrm>
          <a:prstGeom prst="rect">
            <a:avLst/>
          </a:prstGeom>
          <a:noFill/>
        </p:spPr>
        <p:txBody>
          <a:bodyPr wrap="square" rtlCol="0">
            <a:spAutoFit/>
          </a:bodyPr>
          <a:lstStyle/>
          <a:p>
            <a:pPr algn="ctr"/>
            <a:r>
              <a:rPr lang="en-US" dirty="0">
                <a:solidFill>
                  <a:srgbClr val="FF0000"/>
                </a:solidFill>
              </a:rPr>
              <a:t>2017</a:t>
            </a:r>
          </a:p>
        </p:txBody>
      </p:sp>
      <p:pic>
        <p:nvPicPr>
          <p:cNvPr id="32" name="Picture 31">
            <a:extLst>
              <a:ext uri="{FF2B5EF4-FFF2-40B4-BE49-F238E27FC236}">
                <a16:creationId xmlns:a16="http://schemas.microsoft.com/office/drawing/2014/main" id="{24C44983-A3A0-C840-85E2-27AF513D22BB}"/>
              </a:ext>
            </a:extLst>
          </p:cNvPr>
          <p:cNvPicPr>
            <a:picLocks noChangeAspect="1"/>
          </p:cNvPicPr>
          <p:nvPr/>
        </p:nvPicPr>
        <p:blipFill>
          <a:blip r:embed="rId4"/>
          <a:stretch>
            <a:fillRect/>
          </a:stretch>
        </p:blipFill>
        <p:spPr>
          <a:xfrm rot="5400000">
            <a:off x="940274" y="-200906"/>
            <a:ext cx="2673858" cy="4176522"/>
          </a:xfrm>
          <a:prstGeom prst="rect">
            <a:avLst/>
          </a:prstGeom>
        </p:spPr>
      </p:pic>
      <p:pic>
        <p:nvPicPr>
          <p:cNvPr id="30" name="Picture 29">
            <a:extLst>
              <a:ext uri="{FF2B5EF4-FFF2-40B4-BE49-F238E27FC236}">
                <a16:creationId xmlns:a16="http://schemas.microsoft.com/office/drawing/2014/main" id="{C4830F5D-7EED-6947-BA85-133AFB195D25}"/>
              </a:ext>
            </a:extLst>
          </p:cNvPr>
          <p:cNvPicPr>
            <a:picLocks noChangeAspect="1"/>
          </p:cNvPicPr>
          <p:nvPr/>
        </p:nvPicPr>
        <p:blipFill>
          <a:blip r:embed="rId5"/>
          <a:stretch>
            <a:fillRect/>
          </a:stretch>
        </p:blipFill>
        <p:spPr>
          <a:xfrm rot="5400000">
            <a:off x="4927855" y="-242365"/>
            <a:ext cx="2673858" cy="4176522"/>
          </a:xfrm>
          <a:prstGeom prst="rect">
            <a:avLst/>
          </a:prstGeom>
        </p:spPr>
      </p:pic>
      <p:pic>
        <p:nvPicPr>
          <p:cNvPr id="34" name="Picture 33">
            <a:extLst>
              <a:ext uri="{FF2B5EF4-FFF2-40B4-BE49-F238E27FC236}">
                <a16:creationId xmlns:a16="http://schemas.microsoft.com/office/drawing/2014/main" id="{E87CB1AD-4B07-A64C-BF01-3443E52B95DE}"/>
              </a:ext>
            </a:extLst>
          </p:cNvPr>
          <p:cNvPicPr>
            <a:picLocks noChangeAspect="1"/>
          </p:cNvPicPr>
          <p:nvPr/>
        </p:nvPicPr>
        <p:blipFill>
          <a:blip r:embed="rId6"/>
          <a:stretch>
            <a:fillRect/>
          </a:stretch>
        </p:blipFill>
        <p:spPr>
          <a:xfrm rot="5400000">
            <a:off x="8766809" y="-219248"/>
            <a:ext cx="2673858" cy="4176522"/>
          </a:xfrm>
          <a:prstGeom prst="rect">
            <a:avLst/>
          </a:prstGeom>
        </p:spPr>
      </p:pic>
      <p:pic>
        <p:nvPicPr>
          <p:cNvPr id="19" name="Picture 18">
            <a:extLst>
              <a:ext uri="{FF2B5EF4-FFF2-40B4-BE49-F238E27FC236}">
                <a16:creationId xmlns:a16="http://schemas.microsoft.com/office/drawing/2014/main" id="{593DEB09-A12B-5042-BAC5-0E8539D7CF71}"/>
              </a:ext>
            </a:extLst>
          </p:cNvPr>
          <p:cNvPicPr>
            <a:picLocks noChangeAspect="1"/>
          </p:cNvPicPr>
          <p:nvPr/>
        </p:nvPicPr>
        <p:blipFill>
          <a:blip r:embed="rId7"/>
          <a:stretch>
            <a:fillRect/>
          </a:stretch>
        </p:blipFill>
        <p:spPr>
          <a:xfrm rot="5400000">
            <a:off x="8766810" y="2729234"/>
            <a:ext cx="2673858" cy="4176522"/>
          </a:xfrm>
          <a:prstGeom prst="rect">
            <a:avLst/>
          </a:prstGeom>
        </p:spPr>
      </p:pic>
      <p:sp>
        <p:nvSpPr>
          <p:cNvPr id="35" name="TextBox 34">
            <a:extLst>
              <a:ext uri="{FF2B5EF4-FFF2-40B4-BE49-F238E27FC236}">
                <a16:creationId xmlns:a16="http://schemas.microsoft.com/office/drawing/2014/main" id="{8CDFFE6E-F89E-F84C-A486-8281549684D8}"/>
              </a:ext>
            </a:extLst>
          </p:cNvPr>
          <p:cNvSpPr txBox="1"/>
          <p:nvPr/>
        </p:nvSpPr>
        <p:spPr>
          <a:xfrm>
            <a:off x="1133104" y="3110448"/>
            <a:ext cx="1754372" cy="307777"/>
          </a:xfrm>
          <a:prstGeom prst="rect">
            <a:avLst/>
          </a:prstGeom>
          <a:noFill/>
        </p:spPr>
        <p:txBody>
          <a:bodyPr wrap="square" rtlCol="0">
            <a:spAutoFit/>
          </a:bodyPr>
          <a:lstStyle/>
          <a:p>
            <a:pPr algn="ctr"/>
            <a:r>
              <a:rPr lang="en-US" sz="1400" dirty="0"/>
              <a:t>1btag region</a:t>
            </a:r>
          </a:p>
        </p:txBody>
      </p:sp>
      <p:sp>
        <p:nvSpPr>
          <p:cNvPr id="36" name="TextBox 35">
            <a:extLst>
              <a:ext uri="{FF2B5EF4-FFF2-40B4-BE49-F238E27FC236}">
                <a16:creationId xmlns:a16="http://schemas.microsoft.com/office/drawing/2014/main" id="{B4E59BF7-CBAC-B147-8414-45FC3978CEB3}"/>
              </a:ext>
            </a:extLst>
          </p:cNvPr>
          <p:cNvSpPr txBox="1"/>
          <p:nvPr/>
        </p:nvSpPr>
        <p:spPr>
          <a:xfrm>
            <a:off x="5387598" y="3105735"/>
            <a:ext cx="1754372" cy="307777"/>
          </a:xfrm>
          <a:prstGeom prst="rect">
            <a:avLst/>
          </a:prstGeom>
          <a:noFill/>
        </p:spPr>
        <p:txBody>
          <a:bodyPr wrap="square" rtlCol="0">
            <a:spAutoFit/>
          </a:bodyPr>
          <a:lstStyle/>
          <a:p>
            <a:pPr algn="ctr"/>
            <a:r>
              <a:rPr lang="en-US" sz="1400" dirty="0"/>
              <a:t>0btag region</a:t>
            </a:r>
          </a:p>
        </p:txBody>
      </p:sp>
      <p:sp>
        <p:nvSpPr>
          <p:cNvPr id="37" name="TextBox 36">
            <a:extLst>
              <a:ext uri="{FF2B5EF4-FFF2-40B4-BE49-F238E27FC236}">
                <a16:creationId xmlns:a16="http://schemas.microsoft.com/office/drawing/2014/main" id="{626B62AB-6C3F-C44C-9300-6DB14EA00637}"/>
              </a:ext>
            </a:extLst>
          </p:cNvPr>
          <p:cNvSpPr txBox="1"/>
          <p:nvPr/>
        </p:nvSpPr>
        <p:spPr>
          <a:xfrm>
            <a:off x="9217531" y="3105735"/>
            <a:ext cx="1754372" cy="307777"/>
          </a:xfrm>
          <a:prstGeom prst="rect">
            <a:avLst/>
          </a:prstGeom>
          <a:noFill/>
        </p:spPr>
        <p:txBody>
          <a:bodyPr wrap="square" rtlCol="0">
            <a:spAutoFit/>
          </a:bodyPr>
          <a:lstStyle/>
          <a:p>
            <a:pPr algn="ctr"/>
            <a:r>
              <a:rPr lang="en-US" sz="1400" dirty="0"/>
              <a:t>2btag region</a:t>
            </a:r>
          </a:p>
        </p:txBody>
      </p:sp>
      <p:sp>
        <p:nvSpPr>
          <p:cNvPr id="42" name="Rectangle 41">
            <a:extLst>
              <a:ext uri="{FF2B5EF4-FFF2-40B4-BE49-F238E27FC236}">
                <a16:creationId xmlns:a16="http://schemas.microsoft.com/office/drawing/2014/main" id="{9BDBFBF4-F0D5-F748-86DF-2163CBF1E6A5}"/>
              </a:ext>
            </a:extLst>
          </p:cNvPr>
          <p:cNvSpPr/>
          <p:nvPr/>
        </p:nvSpPr>
        <p:spPr>
          <a:xfrm>
            <a:off x="0" y="448559"/>
            <a:ext cx="12192000" cy="2701052"/>
          </a:xfrm>
          <a:prstGeom prst="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5F7BDBF-9648-7647-B010-3793FEFFD9AA}"/>
              </a:ext>
            </a:extLst>
          </p:cNvPr>
          <p:cNvSpPr/>
          <p:nvPr/>
        </p:nvSpPr>
        <p:spPr>
          <a:xfrm>
            <a:off x="0" y="3472838"/>
            <a:ext cx="12192000" cy="285307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675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24" name="TextBox 23">
            <a:extLst>
              <a:ext uri="{FF2B5EF4-FFF2-40B4-BE49-F238E27FC236}">
                <a16:creationId xmlns:a16="http://schemas.microsoft.com/office/drawing/2014/main" id="{6467259F-D55B-834E-9B9E-F410C9440440}"/>
              </a:ext>
            </a:extLst>
          </p:cNvPr>
          <p:cNvSpPr txBox="1"/>
          <p:nvPr/>
        </p:nvSpPr>
        <p:spPr>
          <a:xfrm>
            <a:off x="4878114" y="930712"/>
            <a:ext cx="2057400" cy="369332"/>
          </a:xfrm>
          <a:prstGeom prst="rect">
            <a:avLst/>
          </a:prstGeom>
          <a:noFill/>
        </p:spPr>
        <p:txBody>
          <a:bodyPr wrap="square" rtlCol="0">
            <a:spAutoFit/>
          </a:bodyPr>
          <a:lstStyle/>
          <a:p>
            <a:pPr algn="ctr"/>
            <a:r>
              <a:rPr lang="en-US" dirty="0">
                <a:solidFill>
                  <a:srgbClr val="00B050"/>
                </a:solidFill>
              </a:rPr>
              <a:t>2018</a:t>
            </a:r>
          </a:p>
        </p:txBody>
      </p:sp>
      <p:sp>
        <p:nvSpPr>
          <p:cNvPr id="2" name="Slide Number Placeholder 1">
            <a:extLst>
              <a:ext uri="{FF2B5EF4-FFF2-40B4-BE49-F238E27FC236}">
                <a16:creationId xmlns:a16="http://schemas.microsoft.com/office/drawing/2014/main" id="{2BDF07F2-8A31-6F41-9C54-4431125619C4}"/>
              </a:ext>
            </a:extLst>
          </p:cNvPr>
          <p:cNvSpPr>
            <a:spLocks noGrp="1"/>
          </p:cNvSpPr>
          <p:nvPr>
            <p:ph type="sldNum" sz="quarter" idx="12"/>
          </p:nvPr>
        </p:nvSpPr>
        <p:spPr/>
        <p:txBody>
          <a:bodyPr/>
          <a:lstStyle/>
          <a:p>
            <a:fld id="{4FAB73BC-B049-4115-A692-8D63A059BFB8}" type="slidenum">
              <a:rPr lang="en-US" smtClean="0"/>
              <a:pPr/>
              <a:t>32</a:t>
            </a:fld>
            <a:endParaRPr lang="en-US" dirty="0"/>
          </a:p>
        </p:txBody>
      </p:sp>
      <p:sp>
        <p:nvSpPr>
          <p:cNvPr id="3" name="TextBox 2">
            <a:extLst>
              <a:ext uri="{FF2B5EF4-FFF2-40B4-BE49-F238E27FC236}">
                <a16:creationId xmlns:a16="http://schemas.microsoft.com/office/drawing/2014/main" id="{615AB319-8BA8-FE44-B729-375A8BC57349}"/>
              </a:ext>
            </a:extLst>
          </p:cNvPr>
          <p:cNvSpPr txBox="1"/>
          <p:nvPr/>
        </p:nvSpPr>
        <p:spPr>
          <a:xfrm>
            <a:off x="129430" y="154965"/>
            <a:ext cx="10842473" cy="369332"/>
          </a:xfrm>
          <a:prstGeom prst="rect">
            <a:avLst/>
          </a:prstGeom>
          <a:noFill/>
        </p:spPr>
        <p:txBody>
          <a:bodyPr wrap="square" rtlCol="0">
            <a:spAutoFit/>
          </a:bodyPr>
          <a:lstStyle/>
          <a:p>
            <a:r>
              <a:rPr lang="en-US" u="sng" dirty="0"/>
              <a:t>Template fit results Signal Region A</a:t>
            </a:r>
            <a:r>
              <a:rPr lang="en-US" dirty="0"/>
              <a:t> </a:t>
            </a:r>
          </a:p>
        </p:txBody>
      </p:sp>
      <p:pic>
        <p:nvPicPr>
          <p:cNvPr id="14" name="Picture 13">
            <a:extLst>
              <a:ext uri="{FF2B5EF4-FFF2-40B4-BE49-F238E27FC236}">
                <a16:creationId xmlns:a16="http://schemas.microsoft.com/office/drawing/2014/main" id="{586A3010-D32C-0646-8EF8-22CC0D1DC286}"/>
              </a:ext>
            </a:extLst>
          </p:cNvPr>
          <p:cNvPicPr>
            <a:picLocks noChangeAspect="1"/>
          </p:cNvPicPr>
          <p:nvPr/>
        </p:nvPicPr>
        <p:blipFill>
          <a:blip r:embed="rId2"/>
          <a:stretch>
            <a:fillRect/>
          </a:stretch>
        </p:blipFill>
        <p:spPr>
          <a:xfrm rot="5400000">
            <a:off x="751333" y="727362"/>
            <a:ext cx="2673858" cy="4176522"/>
          </a:xfrm>
          <a:prstGeom prst="rect">
            <a:avLst/>
          </a:prstGeom>
        </p:spPr>
      </p:pic>
      <p:pic>
        <p:nvPicPr>
          <p:cNvPr id="15" name="Picture 14">
            <a:extLst>
              <a:ext uri="{FF2B5EF4-FFF2-40B4-BE49-F238E27FC236}">
                <a16:creationId xmlns:a16="http://schemas.microsoft.com/office/drawing/2014/main" id="{E61F92B3-7AA3-7740-A9AE-3CF366C8E164}"/>
              </a:ext>
            </a:extLst>
          </p:cNvPr>
          <p:cNvPicPr>
            <a:picLocks noChangeAspect="1"/>
          </p:cNvPicPr>
          <p:nvPr/>
        </p:nvPicPr>
        <p:blipFill>
          <a:blip r:embed="rId3"/>
          <a:stretch>
            <a:fillRect/>
          </a:stretch>
        </p:blipFill>
        <p:spPr>
          <a:xfrm rot="5400000">
            <a:off x="4695388" y="727362"/>
            <a:ext cx="2673858" cy="4176522"/>
          </a:xfrm>
          <a:prstGeom prst="rect">
            <a:avLst/>
          </a:prstGeom>
        </p:spPr>
      </p:pic>
      <p:pic>
        <p:nvPicPr>
          <p:cNvPr id="17" name="Picture 16">
            <a:extLst>
              <a:ext uri="{FF2B5EF4-FFF2-40B4-BE49-F238E27FC236}">
                <a16:creationId xmlns:a16="http://schemas.microsoft.com/office/drawing/2014/main" id="{57BDEF3E-CF41-D548-AA9D-030492DB8699}"/>
              </a:ext>
            </a:extLst>
          </p:cNvPr>
          <p:cNvPicPr>
            <a:picLocks noChangeAspect="1"/>
          </p:cNvPicPr>
          <p:nvPr/>
        </p:nvPicPr>
        <p:blipFill>
          <a:blip r:embed="rId4"/>
          <a:stretch>
            <a:fillRect/>
          </a:stretch>
        </p:blipFill>
        <p:spPr>
          <a:xfrm rot="5400000">
            <a:off x="8766810" y="701770"/>
            <a:ext cx="2673858" cy="4176522"/>
          </a:xfrm>
          <a:prstGeom prst="rect">
            <a:avLst/>
          </a:prstGeom>
        </p:spPr>
      </p:pic>
      <p:sp>
        <p:nvSpPr>
          <p:cNvPr id="18" name="TextBox 17">
            <a:extLst>
              <a:ext uri="{FF2B5EF4-FFF2-40B4-BE49-F238E27FC236}">
                <a16:creationId xmlns:a16="http://schemas.microsoft.com/office/drawing/2014/main" id="{2D4E58A4-EDFB-3444-B5AF-2C94920C185C}"/>
              </a:ext>
            </a:extLst>
          </p:cNvPr>
          <p:cNvSpPr txBox="1"/>
          <p:nvPr/>
        </p:nvSpPr>
        <p:spPr>
          <a:xfrm>
            <a:off x="1133104" y="4088649"/>
            <a:ext cx="1754372" cy="307777"/>
          </a:xfrm>
          <a:prstGeom prst="rect">
            <a:avLst/>
          </a:prstGeom>
          <a:noFill/>
        </p:spPr>
        <p:txBody>
          <a:bodyPr wrap="square" rtlCol="0">
            <a:spAutoFit/>
          </a:bodyPr>
          <a:lstStyle/>
          <a:p>
            <a:pPr algn="ctr"/>
            <a:r>
              <a:rPr lang="en-US" sz="1400" dirty="0"/>
              <a:t>1btag region</a:t>
            </a:r>
          </a:p>
        </p:txBody>
      </p:sp>
      <p:sp>
        <p:nvSpPr>
          <p:cNvPr id="20" name="TextBox 19">
            <a:extLst>
              <a:ext uri="{FF2B5EF4-FFF2-40B4-BE49-F238E27FC236}">
                <a16:creationId xmlns:a16="http://schemas.microsoft.com/office/drawing/2014/main" id="{52F3C082-9B5E-0E43-A6ED-B7FFDC37F57B}"/>
              </a:ext>
            </a:extLst>
          </p:cNvPr>
          <p:cNvSpPr txBox="1"/>
          <p:nvPr/>
        </p:nvSpPr>
        <p:spPr>
          <a:xfrm>
            <a:off x="5387598" y="4083936"/>
            <a:ext cx="1754372" cy="307777"/>
          </a:xfrm>
          <a:prstGeom prst="rect">
            <a:avLst/>
          </a:prstGeom>
          <a:noFill/>
        </p:spPr>
        <p:txBody>
          <a:bodyPr wrap="square" rtlCol="0">
            <a:spAutoFit/>
          </a:bodyPr>
          <a:lstStyle/>
          <a:p>
            <a:pPr algn="ctr"/>
            <a:r>
              <a:rPr lang="en-US" sz="1400" dirty="0"/>
              <a:t>0btag region</a:t>
            </a:r>
          </a:p>
        </p:txBody>
      </p:sp>
      <p:sp>
        <p:nvSpPr>
          <p:cNvPr id="22" name="TextBox 21">
            <a:extLst>
              <a:ext uri="{FF2B5EF4-FFF2-40B4-BE49-F238E27FC236}">
                <a16:creationId xmlns:a16="http://schemas.microsoft.com/office/drawing/2014/main" id="{082A3D98-D73A-7F47-BC5C-1E151C1A97F8}"/>
              </a:ext>
            </a:extLst>
          </p:cNvPr>
          <p:cNvSpPr txBox="1"/>
          <p:nvPr/>
        </p:nvSpPr>
        <p:spPr>
          <a:xfrm>
            <a:off x="9217531" y="4083936"/>
            <a:ext cx="1754372" cy="307777"/>
          </a:xfrm>
          <a:prstGeom prst="rect">
            <a:avLst/>
          </a:prstGeom>
          <a:noFill/>
        </p:spPr>
        <p:txBody>
          <a:bodyPr wrap="square" rtlCol="0">
            <a:spAutoFit/>
          </a:bodyPr>
          <a:lstStyle/>
          <a:p>
            <a:pPr algn="ctr"/>
            <a:r>
              <a:rPr lang="en-US" sz="1400" dirty="0"/>
              <a:t>2btag region</a:t>
            </a:r>
          </a:p>
        </p:txBody>
      </p:sp>
      <p:sp>
        <p:nvSpPr>
          <p:cNvPr id="4" name="Rectangle 3">
            <a:extLst>
              <a:ext uri="{FF2B5EF4-FFF2-40B4-BE49-F238E27FC236}">
                <a16:creationId xmlns:a16="http://schemas.microsoft.com/office/drawing/2014/main" id="{FDB2C1B5-326D-044D-B9BB-00C88F5D150C}"/>
              </a:ext>
            </a:extLst>
          </p:cNvPr>
          <p:cNvSpPr/>
          <p:nvPr/>
        </p:nvSpPr>
        <p:spPr>
          <a:xfrm>
            <a:off x="1" y="1300044"/>
            <a:ext cx="12192000" cy="3240058"/>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3064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24" name="TextBox 23">
            <a:extLst>
              <a:ext uri="{FF2B5EF4-FFF2-40B4-BE49-F238E27FC236}">
                <a16:creationId xmlns:a16="http://schemas.microsoft.com/office/drawing/2014/main" id="{6467259F-D55B-834E-9B9E-F410C9440440}"/>
              </a:ext>
            </a:extLst>
          </p:cNvPr>
          <p:cNvSpPr txBox="1"/>
          <p:nvPr/>
        </p:nvSpPr>
        <p:spPr>
          <a:xfrm>
            <a:off x="1059561" y="2993020"/>
            <a:ext cx="2057400" cy="369332"/>
          </a:xfrm>
          <a:prstGeom prst="rect">
            <a:avLst/>
          </a:prstGeom>
          <a:noFill/>
        </p:spPr>
        <p:txBody>
          <a:bodyPr wrap="square" rtlCol="0">
            <a:spAutoFit/>
          </a:bodyPr>
          <a:lstStyle/>
          <a:p>
            <a:pPr algn="ctr"/>
            <a:r>
              <a:rPr lang="en-US" dirty="0">
                <a:solidFill>
                  <a:srgbClr val="0070C0"/>
                </a:solidFill>
              </a:rPr>
              <a:t>2016</a:t>
            </a:r>
          </a:p>
        </p:txBody>
      </p:sp>
      <p:sp>
        <p:nvSpPr>
          <p:cNvPr id="25" name="TextBox 24">
            <a:extLst>
              <a:ext uri="{FF2B5EF4-FFF2-40B4-BE49-F238E27FC236}">
                <a16:creationId xmlns:a16="http://schemas.microsoft.com/office/drawing/2014/main" id="{DE28F087-3562-8B49-AF03-25095E9C5C74}"/>
              </a:ext>
            </a:extLst>
          </p:cNvPr>
          <p:cNvSpPr txBox="1"/>
          <p:nvPr/>
        </p:nvSpPr>
        <p:spPr>
          <a:xfrm>
            <a:off x="5066849" y="2993020"/>
            <a:ext cx="2057400" cy="369332"/>
          </a:xfrm>
          <a:prstGeom prst="rect">
            <a:avLst/>
          </a:prstGeom>
          <a:noFill/>
        </p:spPr>
        <p:txBody>
          <a:bodyPr wrap="square" rtlCol="0">
            <a:spAutoFit/>
          </a:bodyPr>
          <a:lstStyle/>
          <a:p>
            <a:pPr algn="ctr"/>
            <a:r>
              <a:rPr lang="en-US" dirty="0">
                <a:solidFill>
                  <a:srgbClr val="FF0000"/>
                </a:solidFill>
              </a:rPr>
              <a:t>2017</a:t>
            </a:r>
          </a:p>
        </p:txBody>
      </p:sp>
      <p:sp>
        <p:nvSpPr>
          <p:cNvPr id="26" name="TextBox 25">
            <a:extLst>
              <a:ext uri="{FF2B5EF4-FFF2-40B4-BE49-F238E27FC236}">
                <a16:creationId xmlns:a16="http://schemas.microsoft.com/office/drawing/2014/main" id="{D81097FE-8411-3A41-813A-135B44833012}"/>
              </a:ext>
            </a:extLst>
          </p:cNvPr>
          <p:cNvSpPr txBox="1"/>
          <p:nvPr/>
        </p:nvSpPr>
        <p:spPr>
          <a:xfrm>
            <a:off x="9070037" y="2988231"/>
            <a:ext cx="2057400" cy="369332"/>
          </a:xfrm>
          <a:prstGeom prst="rect">
            <a:avLst/>
          </a:prstGeom>
          <a:noFill/>
        </p:spPr>
        <p:txBody>
          <a:bodyPr wrap="square" rtlCol="0">
            <a:spAutoFit/>
          </a:bodyPr>
          <a:lstStyle/>
          <a:p>
            <a:pPr algn="ctr"/>
            <a:r>
              <a:rPr lang="en-US" dirty="0">
                <a:solidFill>
                  <a:srgbClr val="00B050"/>
                </a:solidFill>
              </a:rPr>
              <a:t>2018</a:t>
            </a:r>
          </a:p>
        </p:txBody>
      </p:sp>
      <p:sp>
        <p:nvSpPr>
          <p:cNvPr id="2" name="Slide Number Placeholder 1">
            <a:extLst>
              <a:ext uri="{FF2B5EF4-FFF2-40B4-BE49-F238E27FC236}">
                <a16:creationId xmlns:a16="http://schemas.microsoft.com/office/drawing/2014/main" id="{2BDF07F2-8A31-6F41-9C54-4431125619C4}"/>
              </a:ext>
            </a:extLst>
          </p:cNvPr>
          <p:cNvSpPr>
            <a:spLocks noGrp="1"/>
          </p:cNvSpPr>
          <p:nvPr>
            <p:ph type="sldNum" sz="quarter" idx="12"/>
          </p:nvPr>
        </p:nvSpPr>
        <p:spPr/>
        <p:txBody>
          <a:bodyPr/>
          <a:lstStyle/>
          <a:p>
            <a:fld id="{4FAB73BC-B049-4115-A692-8D63A059BFB8}" type="slidenum">
              <a:rPr lang="en-US" smtClean="0"/>
              <a:pPr/>
              <a:t>33</a:t>
            </a:fld>
            <a:endParaRPr lang="en-US" dirty="0"/>
          </a:p>
        </p:txBody>
      </p:sp>
      <p:pic>
        <p:nvPicPr>
          <p:cNvPr id="14" name="Picture 13">
            <a:extLst>
              <a:ext uri="{FF2B5EF4-FFF2-40B4-BE49-F238E27FC236}">
                <a16:creationId xmlns:a16="http://schemas.microsoft.com/office/drawing/2014/main" id="{50F382DE-DAD0-124A-BC01-72E54E8E17E7}"/>
              </a:ext>
            </a:extLst>
          </p:cNvPr>
          <p:cNvPicPr>
            <a:picLocks noChangeAspect="1"/>
          </p:cNvPicPr>
          <p:nvPr/>
        </p:nvPicPr>
        <p:blipFill>
          <a:blip r:embed="rId2"/>
          <a:stretch>
            <a:fillRect/>
          </a:stretch>
        </p:blipFill>
        <p:spPr>
          <a:xfrm rot="5400000">
            <a:off x="581914" y="2796375"/>
            <a:ext cx="3012694" cy="4176522"/>
          </a:xfrm>
          <a:prstGeom prst="rect">
            <a:avLst/>
          </a:prstGeom>
        </p:spPr>
      </p:pic>
      <p:pic>
        <p:nvPicPr>
          <p:cNvPr id="17" name="Picture 16">
            <a:extLst>
              <a:ext uri="{FF2B5EF4-FFF2-40B4-BE49-F238E27FC236}">
                <a16:creationId xmlns:a16="http://schemas.microsoft.com/office/drawing/2014/main" id="{CD9E1374-008D-3C4C-98A9-203B3BF59B80}"/>
              </a:ext>
            </a:extLst>
          </p:cNvPr>
          <p:cNvPicPr>
            <a:picLocks noChangeAspect="1"/>
          </p:cNvPicPr>
          <p:nvPr/>
        </p:nvPicPr>
        <p:blipFill>
          <a:blip r:embed="rId3"/>
          <a:stretch>
            <a:fillRect/>
          </a:stretch>
        </p:blipFill>
        <p:spPr>
          <a:xfrm rot="5400000">
            <a:off x="595126" y="-564542"/>
            <a:ext cx="3012694" cy="4176522"/>
          </a:xfrm>
          <a:prstGeom prst="rect">
            <a:avLst/>
          </a:prstGeom>
        </p:spPr>
      </p:pic>
      <p:pic>
        <p:nvPicPr>
          <p:cNvPr id="5" name="Picture 4">
            <a:extLst>
              <a:ext uri="{FF2B5EF4-FFF2-40B4-BE49-F238E27FC236}">
                <a16:creationId xmlns:a16="http://schemas.microsoft.com/office/drawing/2014/main" id="{9786CAF8-17B8-8749-8430-49CF51164E22}"/>
              </a:ext>
            </a:extLst>
          </p:cNvPr>
          <p:cNvPicPr>
            <a:picLocks noChangeAspect="1"/>
          </p:cNvPicPr>
          <p:nvPr/>
        </p:nvPicPr>
        <p:blipFill>
          <a:blip r:embed="rId4"/>
          <a:stretch>
            <a:fillRect/>
          </a:stretch>
        </p:blipFill>
        <p:spPr>
          <a:xfrm rot="5400000">
            <a:off x="4589202" y="2770886"/>
            <a:ext cx="3012694" cy="4176522"/>
          </a:xfrm>
          <a:prstGeom prst="rect">
            <a:avLst/>
          </a:prstGeom>
        </p:spPr>
      </p:pic>
      <p:pic>
        <p:nvPicPr>
          <p:cNvPr id="6" name="Picture 5">
            <a:extLst>
              <a:ext uri="{FF2B5EF4-FFF2-40B4-BE49-F238E27FC236}">
                <a16:creationId xmlns:a16="http://schemas.microsoft.com/office/drawing/2014/main" id="{AE51EA00-8860-174C-BD49-A8B34B82BFC6}"/>
              </a:ext>
            </a:extLst>
          </p:cNvPr>
          <p:cNvPicPr>
            <a:picLocks noChangeAspect="1"/>
          </p:cNvPicPr>
          <p:nvPr/>
        </p:nvPicPr>
        <p:blipFill>
          <a:blip r:embed="rId5"/>
          <a:stretch>
            <a:fillRect/>
          </a:stretch>
        </p:blipFill>
        <p:spPr>
          <a:xfrm rot="5400000">
            <a:off x="8592390" y="2775649"/>
            <a:ext cx="3012694" cy="4176522"/>
          </a:xfrm>
          <a:prstGeom prst="rect">
            <a:avLst/>
          </a:prstGeom>
        </p:spPr>
      </p:pic>
      <p:pic>
        <p:nvPicPr>
          <p:cNvPr id="9" name="Picture 8">
            <a:extLst>
              <a:ext uri="{FF2B5EF4-FFF2-40B4-BE49-F238E27FC236}">
                <a16:creationId xmlns:a16="http://schemas.microsoft.com/office/drawing/2014/main" id="{20F27789-6222-6646-8E0A-B3638A506627}"/>
              </a:ext>
            </a:extLst>
          </p:cNvPr>
          <p:cNvPicPr>
            <a:picLocks noChangeAspect="1"/>
          </p:cNvPicPr>
          <p:nvPr/>
        </p:nvPicPr>
        <p:blipFill>
          <a:blip r:embed="rId6"/>
          <a:stretch>
            <a:fillRect/>
          </a:stretch>
        </p:blipFill>
        <p:spPr>
          <a:xfrm rot="5400000">
            <a:off x="4511194" y="-553587"/>
            <a:ext cx="3012694" cy="4176522"/>
          </a:xfrm>
          <a:prstGeom prst="rect">
            <a:avLst/>
          </a:prstGeom>
        </p:spPr>
      </p:pic>
      <p:pic>
        <p:nvPicPr>
          <p:cNvPr id="4" name="Picture 3">
            <a:extLst>
              <a:ext uri="{FF2B5EF4-FFF2-40B4-BE49-F238E27FC236}">
                <a16:creationId xmlns:a16="http://schemas.microsoft.com/office/drawing/2014/main" id="{7A40106F-CDD0-9445-AE52-3269C4E4FB0D}"/>
              </a:ext>
            </a:extLst>
          </p:cNvPr>
          <p:cNvPicPr>
            <a:picLocks noChangeAspect="1"/>
          </p:cNvPicPr>
          <p:nvPr/>
        </p:nvPicPr>
        <p:blipFill>
          <a:blip r:embed="rId7"/>
          <a:stretch>
            <a:fillRect/>
          </a:stretch>
        </p:blipFill>
        <p:spPr>
          <a:xfrm rot="5400000">
            <a:off x="8584180" y="-548824"/>
            <a:ext cx="3012694" cy="4176522"/>
          </a:xfrm>
          <a:prstGeom prst="rect">
            <a:avLst/>
          </a:prstGeom>
        </p:spPr>
      </p:pic>
    </p:spTree>
    <p:extLst>
      <p:ext uri="{BB962C8B-B14F-4D97-AF65-F5344CB8AC3E}">
        <p14:creationId xmlns:p14="http://schemas.microsoft.com/office/powerpoint/2010/main" val="1350019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204475" y="45677"/>
            <a:ext cx="11783049" cy="954107"/>
          </a:xfrm>
          <a:prstGeom prst="rect">
            <a:avLst/>
          </a:prstGeom>
          <a:noFill/>
        </p:spPr>
        <p:txBody>
          <a:bodyPr wrap="square" rtlCol="0">
            <a:spAutoFit/>
          </a:bodyPr>
          <a:lstStyle/>
          <a:p>
            <a:r>
              <a:rPr lang="en-US" sz="2800" u="sng" dirty="0"/>
              <a:t>Simultaneous Fit in 3 regions for </a:t>
            </a:r>
            <a:r>
              <a:rPr lang="el-GR" sz="2800" u="sng" dirty="0">
                <a:solidFill>
                  <a:srgbClr val="00B0F0"/>
                </a:solidFill>
              </a:rPr>
              <a:t>2016</a:t>
            </a:r>
            <a:r>
              <a:rPr lang="el-GR" sz="2800" u="sng" dirty="0"/>
              <a:t>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(nuisances) with free eb</a:t>
            </a:r>
          </a:p>
          <a:p>
            <a:endParaRPr lang="en-US" sz="2800" u="sng" dirty="0"/>
          </a:p>
        </p:txBody>
      </p:sp>
      <p:sp>
        <p:nvSpPr>
          <p:cNvPr id="2" name="TextBox 1">
            <a:extLst>
              <a:ext uri="{FF2B5EF4-FFF2-40B4-BE49-F238E27FC236}">
                <a16:creationId xmlns:a16="http://schemas.microsoft.com/office/drawing/2014/main" id="{B2F25ADD-763F-1347-84D9-FA823D90C9D2}"/>
              </a:ext>
            </a:extLst>
          </p:cNvPr>
          <p:cNvSpPr txBox="1"/>
          <p:nvPr/>
        </p:nvSpPr>
        <p:spPr>
          <a:xfrm>
            <a:off x="4736303" y="531744"/>
            <a:ext cx="2327564" cy="369332"/>
          </a:xfrm>
          <a:prstGeom prst="rect">
            <a:avLst/>
          </a:prstGeom>
          <a:noFill/>
        </p:spPr>
        <p:txBody>
          <a:bodyPr wrap="square" rtlCol="0">
            <a:spAutoFit/>
          </a:bodyPr>
          <a:lstStyle/>
          <a:p>
            <a:pPr algn="ctr"/>
            <a:r>
              <a:rPr lang="en-US" dirty="0">
                <a:solidFill>
                  <a:srgbClr val="FF0000"/>
                </a:solidFill>
              </a:rPr>
              <a:t>2017</a:t>
            </a:r>
          </a:p>
        </p:txBody>
      </p:sp>
      <p:sp>
        <p:nvSpPr>
          <p:cNvPr id="8" name="TextBox 7">
            <a:extLst>
              <a:ext uri="{FF2B5EF4-FFF2-40B4-BE49-F238E27FC236}">
                <a16:creationId xmlns:a16="http://schemas.microsoft.com/office/drawing/2014/main" id="{EFDA841C-1E17-4241-B5CB-B6F369411C3B}"/>
              </a:ext>
            </a:extLst>
          </p:cNvPr>
          <p:cNvSpPr txBox="1"/>
          <p:nvPr/>
        </p:nvSpPr>
        <p:spPr>
          <a:xfrm>
            <a:off x="8863084" y="522730"/>
            <a:ext cx="2327564" cy="369332"/>
          </a:xfrm>
          <a:prstGeom prst="rect">
            <a:avLst/>
          </a:prstGeom>
          <a:noFill/>
        </p:spPr>
        <p:txBody>
          <a:bodyPr wrap="square" rtlCol="0">
            <a:spAutoFit/>
          </a:bodyPr>
          <a:lstStyle/>
          <a:p>
            <a:pPr algn="ctr"/>
            <a:r>
              <a:rPr lang="en-US" dirty="0">
                <a:solidFill>
                  <a:srgbClr val="00B050"/>
                </a:solidFill>
              </a:rPr>
              <a:t>2018</a:t>
            </a:r>
          </a:p>
        </p:txBody>
      </p:sp>
      <p:sp>
        <p:nvSpPr>
          <p:cNvPr id="10" name="TextBox 9">
            <a:extLst>
              <a:ext uri="{FF2B5EF4-FFF2-40B4-BE49-F238E27FC236}">
                <a16:creationId xmlns:a16="http://schemas.microsoft.com/office/drawing/2014/main" id="{E91F1D0F-CBA5-F344-82DD-78E01135BCE8}"/>
              </a:ext>
            </a:extLst>
          </p:cNvPr>
          <p:cNvSpPr txBox="1"/>
          <p:nvPr/>
        </p:nvSpPr>
        <p:spPr>
          <a:xfrm>
            <a:off x="739151" y="539648"/>
            <a:ext cx="2327564" cy="369332"/>
          </a:xfrm>
          <a:prstGeom prst="rect">
            <a:avLst/>
          </a:prstGeom>
          <a:noFill/>
        </p:spPr>
        <p:txBody>
          <a:bodyPr wrap="square" rtlCol="0">
            <a:spAutoFit/>
          </a:bodyPr>
          <a:lstStyle/>
          <a:p>
            <a:pPr algn="ctr"/>
            <a:r>
              <a:rPr lang="en-US" dirty="0">
                <a:solidFill>
                  <a:srgbClr val="00B0F0"/>
                </a:solidFill>
              </a:rPr>
              <a:t>2016</a:t>
            </a:r>
          </a:p>
        </p:txBody>
      </p:sp>
      <p:sp>
        <p:nvSpPr>
          <p:cNvPr id="18" name="Rectangle 17">
            <a:extLst>
              <a:ext uri="{FF2B5EF4-FFF2-40B4-BE49-F238E27FC236}">
                <a16:creationId xmlns:a16="http://schemas.microsoft.com/office/drawing/2014/main" id="{24BCD84A-D5AC-0445-8947-C822901B2B17}"/>
              </a:ext>
            </a:extLst>
          </p:cNvPr>
          <p:cNvSpPr/>
          <p:nvPr/>
        </p:nvSpPr>
        <p:spPr>
          <a:xfrm>
            <a:off x="8753" y="913524"/>
            <a:ext cx="3816000" cy="3503533"/>
          </a:xfrm>
          <a:prstGeom prst="rect">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C248FE7-7B78-634F-B8C3-C135A1AD81E9}"/>
              </a:ext>
            </a:extLst>
          </p:cNvPr>
          <p:cNvSpPr/>
          <p:nvPr/>
        </p:nvSpPr>
        <p:spPr>
          <a:xfrm>
            <a:off x="27710" y="4508601"/>
            <a:ext cx="3816000" cy="907887"/>
          </a:xfrm>
          <a:prstGeom prst="rect">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AF2814-34A2-174A-AD8F-473F8EF6F2D8}"/>
              </a:ext>
            </a:extLst>
          </p:cNvPr>
          <p:cNvSpPr/>
          <p:nvPr/>
        </p:nvSpPr>
        <p:spPr>
          <a:xfrm>
            <a:off x="4000874" y="908980"/>
            <a:ext cx="3816000" cy="349138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64583C-D09A-0B4A-8A9A-DD07EB5276EE}"/>
              </a:ext>
            </a:extLst>
          </p:cNvPr>
          <p:cNvSpPr/>
          <p:nvPr/>
        </p:nvSpPr>
        <p:spPr>
          <a:xfrm>
            <a:off x="3992085" y="4508412"/>
            <a:ext cx="3816000" cy="9078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D8FE06-306B-854D-8258-0FE940B98B1F}"/>
              </a:ext>
            </a:extLst>
          </p:cNvPr>
          <p:cNvSpPr/>
          <p:nvPr/>
        </p:nvSpPr>
        <p:spPr>
          <a:xfrm>
            <a:off x="8046866" y="908980"/>
            <a:ext cx="3960000" cy="3491381"/>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22A7316-6469-C944-AC79-E6EE204DE1ED}"/>
              </a:ext>
            </a:extLst>
          </p:cNvPr>
          <p:cNvSpPr/>
          <p:nvPr/>
        </p:nvSpPr>
        <p:spPr>
          <a:xfrm>
            <a:off x="8051932" y="4508412"/>
            <a:ext cx="3960000" cy="907887"/>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FF0EF3-BAE9-A04A-AB6E-AE3CA6AA5C0E}"/>
              </a:ext>
            </a:extLst>
          </p:cNvPr>
          <p:cNvSpPr/>
          <p:nvPr/>
        </p:nvSpPr>
        <p:spPr>
          <a:xfrm>
            <a:off x="-220679" y="939182"/>
            <a:ext cx="4045432" cy="3477875"/>
          </a:xfrm>
          <a:prstGeom prst="rect">
            <a:avLst/>
          </a:prstGeom>
        </p:spPr>
        <p:txBody>
          <a:bodyPr wrap="square">
            <a:spAutoFit/>
          </a:bodyPr>
          <a:lstStyle/>
          <a:p>
            <a:r>
              <a:rPr lang="en-US" sz="1000" dirty="0">
                <a:solidFill>
                  <a:srgbClr val="000000"/>
                </a:solidFill>
                <a:latin typeface="Menlo" panose="020B0609030804020204" pitchFamily="49" charset="0"/>
              </a:rPr>
              <a:t>    Floating Parameter    </a:t>
            </a:r>
            <a:r>
              <a:rPr lang="en-US" sz="1000" dirty="0" err="1">
                <a:solidFill>
                  <a:srgbClr val="000000"/>
                </a:solidFill>
                <a:latin typeface="Menlo" panose="020B0609030804020204" pitchFamily="49" charset="0"/>
              </a:rPr>
              <a:t>FinalValue</a:t>
            </a:r>
            <a:r>
              <a:rPr lang="en-US" sz="1000" dirty="0">
                <a:solidFill>
                  <a:srgbClr val="000000"/>
                </a:solidFill>
                <a:latin typeface="Menlo" panose="020B0609030804020204" pitchFamily="49" charset="0"/>
              </a:rPr>
              <a:t> +/-  Error   </a:t>
            </a:r>
          </a:p>
          <a:p>
            <a:r>
              <a:rPr lang="en-US" sz="1000" dirty="0">
                <a:solidFill>
                  <a:srgbClr val="000000"/>
                </a:solidFill>
                <a:latin typeface="Menlo" panose="020B0609030804020204" pitchFamily="49" charset="0"/>
              </a:rPr>
              <a:t>  --------------------  --------------------------</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btagEff</a:t>
            </a:r>
            <a:r>
              <a:rPr lang="en-US" sz="1000" dirty="0">
                <a:solidFill>
                  <a:srgbClr val="000000"/>
                </a:solidFill>
                <a:latin typeface="Menlo" panose="020B0609030804020204" pitchFamily="49" charset="0"/>
              </a:rPr>
              <a:t>    6.0786e-01 +/-  1.53e-02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kMassResol</a:t>
            </a:r>
            <a:r>
              <a:rPr lang="en-US" sz="1000" dirty="0">
                <a:solidFill>
                  <a:srgbClr val="000000"/>
                </a:solidFill>
                <a:latin typeface="Menlo" panose="020B0609030804020204" pitchFamily="49" charset="0"/>
              </a:rPr>
              <a:t>    9.5079e-01 +/-  2.42e-02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kMassScale</a:t>
            </a:r>
            <a:r>
              <a:rPr lang="en-US" sz="1000" dirty="0">
                <a:solidFill>
                  <a:srgbClr val="000000"/>
                </a:solidFill>
                <a:latin typeface="Menlo" panose="020B0609030804020204" pitchFamily="49" charset="0"/>
              </a:rPr>
              <a:t>    1.0009e+00 +/-  1.76e-03</a:t>
            </a:r>
          </a:p>
          <a:p>
            <a:r>
              <a:rPr lang="en-US" sz="1000" dirty="0">
                <a:solidFill>
                  <a:srgbClr val="000000"/>
                </a:solidFill>
                <a:latin typeface="Menlo" panose="020B0609030804020204" pitchFamily="49" charset="0"/>
              </a:rPr>
              <a:t>               kQCD_1b    6.0406e-03 +/-  5.05e-04</a:t>
            </a:r>
          </a:p>
          <a:p>
            <a:r>
              <a:rPr lang="en-US" sz="1000" dirty="0">
                <a:solidFill>
                  <a:srgbClr val="000000"/>
                </a:solidFill>
                <a:latin typeface="Menlo" panose="020B0609030804020204" pitchFamily="49" charset="0"/>
              </a:rPr>
              <a:t>               kQCD_2b    9.6764e-02 +/-  6.83e-02</a:t>
            </a:r>
          </a:p>
          <a:p>
            <a:r>
              <a:rPr lang="en-US" sz="1000" dirty="0">
                <a:solidFill>
                  <a:srgbClr val="000000"/>
                </a:solidFill>
                <a:latin typeface="Menlo" panose="020B0609030804020204" pitchFamily="49" charset="0"/>
              </a:rPr>
              <a:t>            nFitBkg_0b    4.5268e+03 +/-  6.84e+02</a:t>
            </a:r>
          </a:p>
          <a:p>
            <a:r>
              <a:rPr lang="en-US" sz="1000" dirty="0">
                <a:solidFill>
                  <a:srgbClr val="000000"/>
                </a:solidFill>
                <a:latin typeface="Menlo" panose="020B0609030804020204" pitchFamily="49" charset="0"/>
              </a:rPr>
              <a:t>            nFitBkg_1b    1.9110e+03 +/-  3.13e+02</a:t>
            </a:r>
          </a:p>
          <a:p>
            <a:r>
              <a:rPr lang="en-US" sz="1000" dirty="0">
                <a:solidFill>
                  <a:srgbClr val="000000"/>
                </a:solidFill>
                <a:latin typeface="Menlo" panose="020B0609030804020204" pitchFamily="49" charset="0"/>
              </a:rPr>
              <a:t>            nFitBkg_2b    1.9415e+02 +/-  2.48e+01</a:t>
            </a:r>
          </a:p>
          <a:p>
            <a:r>
              <a:rPr lang="en-US" sz="1000" dirty="0">
                <a:solidFill>
                  <a:srgbClr val="000000"/>
                </a:solidFill>
                <a:latin typeface="Menlo" panose="020B0609030804020204" pitchFamily="49" charset="0"/>
              </a:rPr>
              <a:t>            nFitQCD_0b    8.8132e+04 +/-  4.48e+02</a:t>
            </a:r>
          </a:p>
          <a:p>
            <a:r>
              <a:rPr lang="en-US" sz="1000" dirty="0">
                <a:solidFill>
                  <a:srgbClr val="000000"/>
                </a:solidFill>
                <a:latin typeface="Menlo" panose="020B0609030804020204" pitchFamily="49" charset="0"/>
              </a:rPr>
              <a:t>            nFitQCD_1b    3.0796e+04 +/-  4.61e+02</a:t>
            </a:r>
          </a:p>
          <a:p>
            <a:r>
              <a:rPr lang="en-US" sz="1000" dirty="0">
                <a:solidFill>
                  <a:srgbClr val="000000"/>
                </a:solidFill>
                <a:latin typeface="Menlo" panose="020B0609030804020204" pitchFamily="49" charset="0"/>
              </a:rPr>
              <a:t>            nFitQCD_2b    3.0802e+03 +/-  1.45e+02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nFitSig</a:t>
            </a:r>
            <a:r>
              <a:rPr lang="en-US" sz="1000" dirty="0">
                <a:solidFill>
                  <a:srgbClr val="000000"/>
                </a:solidFill>
                <a:latin typeface="Menlo" panose="020B0609030804020204" pitchFamily="49" charset="0"/>
              </a:rPr>
              <a:t>    1.4153e+04 +/-  7.33e+02</a:t>
            </a:r>
          </a:p>
          <a:p>
            <a:r>
              <a:rPr lang="en-US" sz="1000" dirty="0">
                <a:solidFill>
                  <a:srgbClr val="000000"/>
                </a:solidFill>
                <a:latin typeface="Menlo" panose="020B0609030804020204" pitchFamily="49" charset="0"/>
              </a:rPr>
              <a:t>                qcd_b0    6.6661e-01 +/-  5.74e-01</a:t>
            </a:r>
          </a:p>
          <a:p>
            <a:r>
              <a:rPr lang="en-US" sz="1000" dirty="0">
                <a:solidFill>
                  <a:srgbClr val="000000"/>
                </a:solidFill>
                <a:latin typeface="Menlo" panose="020B0609030804020204" pitchFamily="49" charset="0"/>
              </a:rPr>
              <a:t>                qcd_b1    1.4002e+00 +/-  1.62e+00</a:t>
            </a:r>
          </a:p>
          <a:p>
            <a:r>
              <a:rPr lang="en-US" sz="1000" dirty="0">
                <a:solidFill>
                  <a:srgbClr val="000000"/>
                </a:solidFill>
                <a:latin typeface="Menlo" panose="020B0609030804020204" pitchFamily="49" charset="0"/>
              </a:rPr>
              <a:t>                qcd_b2    3.3898e-02 +/-  5.46e-02</a:t>
            </a:r>
          </a:p>
          <a:p>
            <a:r>
              <a:rPr lang="en-US" sz="1000" dirty="0">
                <a:solidFill>
                  <a:srgbClr val="000000"/>
                </a:solidFill>
                <a:latin typeface="Menlo" panose="020B0609030804020204" pitchFamily="49" charset="0"/>
              </a:rPr>
              <a:t>                qcd_b3    3.3916e-02 +/-  3.37e-02</a:t>
            </a:r>
          </a:p>
          <a:p>
            <a:r>
              <a:rPr lang="en-US" sz="1000" dirty="0">
                <a:solidFill>
                  <a:srgbClr val="000000"/>
                </a:solidFill>
                <a:latin typeface="Menlo" panose="020B0609030804020204" pitchFamily="49" charset="0"/>
              </a:rPr>
              <a:t>                qcd_b4    1.6260e-02 +/-  1.52e-02</a:t>
            </a:r>
          </a:p>
          <a:p>
            <a:r>
              <a:rPr lang="en-US" sz="1000" dirty="0">
                <a:solidFill>
                  <a:srgbClr val="000000"/>
                </a:solidFill>
                <a:latin typeface="Menlo" panose="020B0609030804020204" pitchFamily="49" charset="0"/>
              </a:rPr>
              <a:t>                qcd_f1    6.9097e-01 +/-  2.57e-02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qcd_mean</a:t>
            </a:r>
            <a:r>
              <a:rPr lang="en-US" sz="1000" dirty="0">
                <a:solidFill>
                  <a:srgbClr val="000000"/>
                </a:solidFill>
                <a:latin typeface="Menlo" panose="020B0609030804020204" pitchFamily="49" charset="0"/>
              </a:rPr>
              <a:t>    1.5055e+02 +/-  1.05e+00</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qcd_sigma</a:t>
            </a:r>
            <a:r>
              <a:rPr lang="en-US" sz="1000" dirty="0">
                <a:solidFill>
                  <a:srgbClr val="000000"/>
                </a:solidFill>
                <a:latin typeface="Menlo" panose="020B0609030804020204" pitchFamily="49" charset="0"/>
              </a:rPr>
              <a:t>    3.3739e+01 +/-  1.30e+00</a:t>
            </a:r>
          </a:p>
        </p:txBody>
      </p:sp>
      <p:sp>
        <p:nvSpPr>
          <p:cNvPr id="12" name="Rectangle 11">
            <a:extLst>
              <a:ext uri="{FF2B5EF4-FFF2-40B4-BE49-F238E27FC236}">
                <a16:creationId xmlns:a16="http://schemas.microsoft.com/office/drawing/2014/main" id="{BF2CFAEE-D183-4648-8D45-B1D5819970B9}"/>
              </a:ext>
            </a:extLst>
          </p:cNvPr>
          <p:cNvSpPr/>
          <p:nvPr/>
        </p:nvSpPr>
        <p:spPr>
          <a:xfrm>
            <a:off x="3801007" y="932920"/>
            <a:ext cx="4015867" cy="3477875"/>
          </a:xfrm>
          <a:prstGeom prst="rect">
            <a:avLst/>
          </a:prstGeom>
        </p:spPr>
        <p:txBody>
          <a:bodyPr wrap="square">
            <a:spAutoFit/>
          </a:bodyPr>
          <a:lstStyle/>
          <a:p>
            <a:r>
              <a:rPr lang="en-US" sz="1000" dirty="0">
                <a:solidFill>
                  <a:srgbClr val="000000"/>
                </a:solidFill>
                <a:latin typeface="Menlo" panose="020B0609030804020204" pitchFamily="49" charset="0"/>
              </a:rPr>
              <a:t>    Floating Parameter    </a:t>
            </a:r>
            <a:r>
              <a:rPr lang="en-US" sz="1000" dirty="0" err="1">
                <a:solidFill>
                  <a:srgbClr val="000000"/>
                </a:solidFill>
                <a:latin typeface="Menlo" panose="020B0609030804020204" pitchFamily="49" charset="0"/>
              </a:rPr>
              <a:t>FinalValue</a:t>
            </a:r>
            <a:r>
              <a:rPr lang="en-US" sz="1000" dirty="0">
                <a:solidFill>
                  <a:srgbClr val="000000"/>
                </a:solidFill>
                <a:latin typeface="Menlo" panose="020B0609030804020204" pitchFamily="49" charset="0"/>
              </a:rPr>
              <a:t> +/-  Error   </a:t>
            </a:r>
          </a:p>
          <a:p>
            <a:r>
              <a:rPr lang="en-US" sz="1000" dirty="0">
                <a:solidFill>
                  <a:srgbClr val="000000"/>
                </a:solidFill>
                <a:latin typeface="Menlo" panose="020B0609030804020204" pitchFamily="49" charset="0"/>
              </a:rPr>
              <a:t>  --------------------  --------------------------</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btagEff</a:t>
            </a:r>
            <a:r>
              <a:rPr lang="en-US" sz="1000" dirty="0">
                <a:solidFill>
                  <a:srgbClr val="000000"/>
                </a:solidFill>
                <a:latin typeface="Menlo" panose="020B0609030804020204" pitchFamily="49" charset="0"/>
              </a:rPr>
              <a:t>    5.4097e-01 +/-  1.39e-02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kMassResol</a:t>
            </a:r>
            <a:r>
              <a:rPr lang="en-US" sz="1000" dirty="0">
                <a:solidFill>
                  <a:srgbClr val="000000"/>
                </a:solidFill>
                <a:latin typeface="Menlo" panose="020B0609030804020204" pitchFamily="49" charset="0"/>
              </a:rPr>
              <a:t>    1.0289e+00 +/-  3.03e-02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kMassScale</a:t>
            </a:r>
            <a:r>
              <a:rPr lang="en-US" sz="1000" dirty="0">
                <a:solidFill>
                  <a:srgbClr val="000000"/>
                </a:solidFill>
                <a:latin typeface="Menlo" panose="020B0609030804020204" pitchFamily="49" charset="0"/>
              </a:rPr>
              <a:t>    9.8332e-01 +/-  2.06e-03</a:t>
            </a:r>
          </a:p>
          <a:p>
            <a:r>
              <a:rPr lang="en-US" sz="1000" dirty="0">
                <a:solidFill>
                  <a:srgbClr val="000000"/>
                </a:solidFill>
                <a:latin typeface="Menlo" panose="020B0609030804020204" pitchFamily="49" charset="0"/>
              </a:rPr>
              <a:t>               kQCD_1b    4.2097e-03 +/-  3.15e-04</a:t>
            </a:r>
          </a:p>
          <a:p>
            <a:r>
              <a:rPr lang="en-US" sz="1000" dirty="0">
                <a:solidFill>
                  <a:srgbClr val="000000"/>
                </a:solidFill>
                <a:latin typeface="Menlo" panose="020B0609030804020204" pitchFamily="49" charset="0"/>
              </a:rPr>
              <a:t>               kQCD_2b    1.5460e-02 +/-  5.16e-03</a:t>
            </a:r>
          </a:p>
          <a:p>
            <a:r>
              <a:rPr lang="en-US" sz="1000" dirty="0">
                <a:solidFill>
                  <a:srgbClr val="000000"/>
                </a:solidFill>
                <a:latin typeface="Menlo" panose="020B0609030804020204" pitchFamily="49" charset="0"/>
              </a:rPr>
              <a:t>            nFitBkg_0b    4.0852e+03 +/-  5.03e+02</a:t>
            </a:r>
          </a:p>
          <a:p>
            <a:r>
              <a:rPr lang="en-US" sz="1000" dirty="0">
                <a:solidFill>
                  <a:srgbClr val="000000"/>
                </a:solidFill>
                <a:latin typeface="Menlo" panose="020B0609030804020204" pitchFamily="49" charset="0"/>
              </a:rPr>
              <a:t>            nFitBkg_1b    1.6992e+03 +/-  2.84e+02</a:t>
            </a:r>
          </a:p>
          <a:p>
            <a:r>
              <a:rPr lang="en-US" sz="1000" dirty="0">
                <a:solidFill>
                  <a:srgbClr val="000000"/>
                </a:solidFill>
                <a:latin typeface="Menlo" panose="020B0609030804020204" pitchFamily="49" charset="0"/>
              </a:rPr>
              <a:t>            nFitBkg_2b    2.1330e+02 +/-  4.44e+01</a:t>
            </a:r>
          </a:p>
          <a:p>
            <a:r>
              <a:rPr lang="en-US" sz="1000" dirty="0">
                <a:solidFill>
                  <a:srgbClr val="000000"/>
                </a:solidFill>
                <a:latin typeface="Menlo" panose="020B0609030804020204" pitchFamily="49" charset="0"/>
              </a:rPr>
              <a:t>            nFitQCD_0b    1.5483e+05 +/-  5.41e+02</a:t>
            </a:r>
          </a:p>
          <a:p>
            <a:r>
              <a:rPr lang="en-US" sz="1000" dirty="0">
                <a:solidFill>
                  <a:srgbClr val="000000"/>
                </a:solidFill>
                <a:latin typeface="Menlo" panose="020B0609030804020204" pitchFamily="49" charset="0"/>
              </a:rPr>
              <a:t>            nFitQCD_1b    3.7067e+04 +/-  4.57e+02</a:t>
            </a:r>
          </a:p>
          <a:p>
            <a:r>
              <a:rPr lang="en-US" sz="1000" dirty="0">
                <a:solidFill>
                  <a:srgbClr val="000000"/>
                </a:solidFill>
                <a:latin typeface="Menlo" panose="020B0609030804020204" pitchFamily="49" charset="0"/>
              </a:rPr>
              <a:t>            nFitQCD_2b    2.4652e+03 +/-  1.32e+02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nFitSig</a:t>
            </a:r>
            <a:r>
              <a:rPr lang="en-US" sz="1000" dirty="0">
                <a:solidFill>
                  <a:srgbClr val="000000"/>
                </a:solidFill>
                <a:latin typeface="Menlo" panose="020B0609030804020204" pitchFamily="49" charset="0"/>
              </a:rPr>
              <a:t>    1.5594e+04 +/-  7.87e+02</a:t>
            </a:r>
          </a:p>
          <a:p>
            <a:r>
              <a:rPr lang="en-US" sz="1000" dirty="0">
                <a:solidFill>
                  <a:srgbClr val="000000"/>
                </a:solidFill>
                <a:latin typeface="Menlo" panose="020B0609030804020204" pitchFamily="49" charset="0"/>
              </a:rPr>
              <a:t>                qcd_b0    5.2866e-01 +/-  8.49e-02</a:t>
            </a:r>
          </a:p>
          <a:p>
            <a:r>
              <a:rPr lang="en-US" sz="1000" dirty="0">
                <a:solidFill>
                  <a:srgbClr val="000000"/>
                </a:solidFill>
                <a:latin typeface="Menlo" panose="020B0609030804020204" pitchFamily="49" charset="0"/>
              </a:rPr>
              <a:t>                qcd_b1    1.1003e+00 +/-  1.63e-01</a:t>
            </a:r>
          </a:p>
          <a:p>
            <a:r>
              <a:rPr lang="en-US" sz="1000" dirty="0">
                <a:solidFill>
                  <a:srgbClr val="000000"/>
                </a:solidFill>
                <a:latin typeface="Menlo" panose="020B0609030804020204" pitchFamily="49" charset="0"/>
              </a:rPr>
              <a:t>                qcd_b2    8.4662e-02 +/-  3.49e-02</a:t>
            </a:r>
          </a:p>
          <a:p>
            <a:r>
              <a:rPr lang="en-US" sz="1000" dirty="0">
                <a:solidFill>
                  <a:srgbClr val="000000"/>
                </a:solidFill>
                <a:latin typeface="Menlo" panose="020B0609030804020204" pitchFamily="49" charset="0"/>
              </a:rPr>
              <a:t>                qcd_b3    5.5285e-02 +/-  1.06e-02</a:t>
            </a:r>
          </a:p>
          <a:p>
            <a:r>
              <a:rPr lang="en-US" sz="1000" dirty="0">
                <a:solidFill>
                  <a:srgbClr val="000000"/>
                </a:solidFill>
                <a:latin typeface="Menlo" panose="020B0609030804020204" pitchFamily="49" charset="0"/>
              </a:rPr>
              <a:t>                qcd_b4    1.9483e-02 +/-  3.70e-03</a:t>
            </a:r>
          </a:p>
          <a:p>
            <a:r>
              <a:rPr lang="en-US" sz="1000" dirty="0">
                <a:solidFill>
                  <a:srgbClr val="000000"/>
                </a:solidFill>
                <a:latin typeface="Menlo" panose="020B0609030804020204" pitchFamily="49" charset="0"/>
              </a:rPr>
              <a:t>                qcd_f1    7.1106e-01 +/-  1.24e-02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qcd_mean</a:t>
            </a:r>
            <a:r>
              <a:rPr lang="en-US" sz="1000" dirty="0">
                <a:solidFill>
                  <a:srgbClr val="000000"/>
                </a:solidFill>
                <a:latin typeface="Menlo" panose="020B0609030804020204" pitchFamily="49" charset="0"/>
              </a:rPr>
              <a:t>    1.5184e+02 +/-  6.37e-01</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qcd_sigma</a:t>
            </a:r>
            <a:r>
              <a:rPr lang="en-US" sz="1000" dirty="0">
                <a:solidFill>
                  <a:srgbClr val="000000"/>
                </a:solidFill>
                <a:latin typeface="Menlo" panose="020B0609030804020204" pitchFamily="49" charset="0"/>
              </a:rPr>
              <a:t>    3.2820e+01 +/-  6.76e-01</a:t>
            </a:r>
          </a:p>
        </p:txBody>
      </p:sp>
      <p:sp>
        <p:nvSpPr>
          <p:cNvPr id="13" name="Rectangle 12">
            <a:extLst>
              <a:ext uri="{FF2B5EF4-FFF2-40B4-BE49-F238E27FC236}">
                <a16:creationId xmlns:a16="http://schemas.microsoft.com/office/drawing/2014/main" id="{08DF5324-070A-BD41-A537-FAABC4D397D4}"/>
              </a:ext>
            </a:extLst>
          </p:cNvPr>
          <p:cNvSpPr/>
          <p:nvPr/>
        </p:nvSpPr>
        <p:spPr>
          <a:xfrm>
            <a:off x="7940243" y="908980"/>
            <a:ext cx="4015867" cy="3477875"/>
          </a:xfrm>
          <a:prstGeom prst="rect">
            <a:avLst/>
          </a:prstGeom>
        </p:spPr>
        <p:txBody>
          <a:bodyPr wrap="square">
            <a:spAutoFit/>
          </a:bodyPr>
          <a:lstStyle/>
          <a:p>
            <a:r>
              <a:rPr lang="en-US" sz="1000" dirty="0">
                <a:solidFill>
                  <a:srgbClr val="000000"/>
                </a:solidFill>
                <a:latin typeface="Menlo" panose="020B0609030804020204" pitchFamily="49" charset="0"/>
              </a:rPr>
              <a:t>    Floating Parameter    </a:t>
            </a:r>
            <a:r>
              <a:rPr lang="en-US" sz="1000" dirty="0" err="1">
                <a:solidFill>
                  <a:srgbClr val="000000"/>
                </a:solidFill>
                <a:latin typeface="Menlo" panose="020B0609030804020204" pitchFamily="49" charset="0"/>
              </a:rPr>
              <a:t>FinalValue</a:t>
            </a:r>
            <a:r>
              <a:rPr lang="en-US" sz="1000" dirty="0">
                <a:solidFill>
                  <a:srgbClr val="000000"/>
                </a:solidFill>
                <a:latin typeface="Menlo" panose="020B0609030804020204" pitchFamily="49" charset="0"/>
              </a:rPr>
              <a:t> +/-  Error   </a:t>
            </a:r>
          </a:p>
          <a:p>
            <a:r>
              <a:rPr lang="en-US" sz="1000" dirty="0">
                <a:solidFill>
                  <a:srgbClr val="000000"/>
                </a:solidFill>
                <a:latin typeface="Menlo" panose="020B0609030804020204" pitchFamily="49" charset="0"/>
              </a:rPr>
              <a:t>  --------------------  --------------------------</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btagEff</a:t>
            </a:r>
            <a:r>
              <a:rPr lang="en-US" sz="1000" dirty="0">
                <a:solidFill>
                  <a:srgbClr val="000000"/>
                </a:solidFill>
                <a:latin typeface="Menlo" panose="020B0609030804020204" pitchFamily="49" charset="0"/>
              </a:rPr>
              <a:t>    5.7371e-01 +/-  1.12e-02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kMassResol</a:t>
            </a:r>
            <a:r>
              <a:rPr lang="en-US" sz="1000" dirty="0">
                <a:solidFill>
                  <a:srgbClr val="000000"/>
                </a:solidFill>
                <a:latin typeface="Menlo" panose="020B0609030804020204" pitchFamily="49" charset="0"/>
              </a:rPr>
              <a:t>    1.0251e+00 +/-  2.43e-02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kMassScale</a:t>
            </a:r>
            <a:r>
              <a:rPr lang="en-US" sz="1000" dirty="0">
                <a:solidFill>
                  <a:srgbClr val="000000"/>
                </a:solidFill>
                <a:latin typeface="Menlo" panose="020B0609030804020204" pitchFamily="49" charset="0"/>
              </a:rPr>
              <a:t>    9.8728e-01 +/-  1.61e-03</a:t>
            </a:r>
          </a:p>
          <a:p>
            <a:r>
              <a:rPr lang="en-US" sz="1000" dirty="0">
                <a:solidFill>
                  <a:srgbClr val="000000"/>
                </a:solidFill>
                <a:latin typeface="Menlo" panose="020B0609030804020204" pitchFamily="49" charset="0"/>
              </a:rPr>
              <a:t>               kQCD_1b    3.6804e-03 +/-  2.60e-04</a:t>
            </a:r>
          </a:p>
          <a:p>
            <a:r>
              <a:rPr lang="en-US" sz="1000" dirty="0">
                <a:solidFill>
                  <a:srgbClr val="000000"/>
                </a:solidFill>
                <a:latin typeface="Menlo" panose="020B0609030804020204" pitchFamily="49" charset="0"/>
              </a:rPr>
              <a:t>               kQCD_2b    1.3533e-02 +/-  3.24e-03</a:t>
            </a:r>
          </a:p>
          <a:p>
            <a:r>
              <a:rPr lang="en-US" sz="1000" dirty="0">
                <a:solidFill>
                  <a:srgbClr val="000000"/>
                </a:solidFill>
                <a:latin typeface="Menlo" panose="020B0609030804020204" pitchFamily="49" charset="0"/>
              </a:rPr>
              <a:t>            nFitBkg_0b    4.1842e+03 +/-  5.05e+02</a:t>
            </a:r>
          </a:p>
          <a:p>
            <a:r>
              <a:rPr lang="en-US" sz="1000" dirty="0">
                <a:solidFill>
                  <a:srgbClr val="000000"/>
                </a:solidFill>
                <a:latin typeface="Menlo" panose="020B0609030804020204" pitchFamily="49" charset="0"/>
              </a:rPr>
              <a:t>            nFitBkg_1b    2.1675e+03 +/-  3.15e+02</a:t>
            </a:r>
          </a:p>
          <a:p>
            <a:r>
              <a:rPr lang="en-US" sz="1000" dirty="0">
                <a:solidFill>
                  <a:srgbClr val="000000"/>
                </a:solidFill>
                <a:latin typeface="Menlo" panose="020B0609030804020204" pitchFamily="49" charset="0"/>
              </a:rPr>
              <a:t>            nFitBkg_2b    3.4159e+02 +/-  7.52e+01</a:t>
            </a:r>
          </a:p>
          <a:p>
            <a:r>
              <a:rPr lang="en-US" sz="1000" dirty="0">
                <a:solidFill>
                  <a:srgbClr val="000000"/>
                </a:solidFill>
                <a:latin typeface="Menlo" panose="020B0609030804020204" pitchFamily="49" charset="0"/>
              </a:rPr>
              <a:t>            nFitQCD_0b    1.6842e+05 +/-  5.64e+02</a:t>
            </a:r>
          </a:p>
          <a:p>
            <a:r>
              <a:rPr lang="en-US" sz="1000" dirty="0">
                <a:solidFill>
                  <a:srgbClr val="000000"/>
                </a:solidFill>
                <a:latin typeface="Menlo" panose="020B0609030804020204" pitchFamily="49" charset="0"/>
              </a:rPr>
              <a:t>            nFitQCD_1b    4.9321e+04 +/-  5.36e+02</a:t>
            </a:r>
          </a:p>
          <a:p>
            <a:r>
              <a:rPr lang="en-US" sz="1000" dirty="0">
                <a:solidFill>
                  <a:srgbClr val="000000"/>
                </a:solidFill>
                <a:latin typeface="Menlo" panose="020B0609030804020204" pitchFamily="49" charset="0"/>
              </a:rPr>
              <a:t>            nFitQCD_2b    4.4306e+03 +/-  1.77e+02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nFitSig</a:t>
            </a:r>
            <a:r>
              <a:rPr lang="en-US" sz="1000" dirty="0">
                <a:solidFill>
                  <a:srgbClr val="000000"/>
                </a:solidFill>
                <a:latin typeface="Menlo" panose="020B0609030804020204" pitchFamily="49" charset="0"/>
              </a:rPr>
              <a:t>    2.2906e+04 +/-  8.92e+02</a:t>
            </a:r>
          </a:p>
          <a:p>
            <a:r>
              <a:rPr lang="en-US" sz="1000" dirty="0">
                <a:solidFill>
                  <a:srgbClr val="000000"/>
                </a:solidFill>
                <a:latin typeface="Menlo" panose="020B0609030804020204" pitchFamily="49" charset="0"/>
              </a:rPr>
              <a:t>                qcd_b0    4.0935e-01 +/-  6.23e-02</a:t>
            </a:r>
          </a:p>
          <a:p>
            <a:r>
              <a:rPr lang="en-US" sz="1000" dirty="0">
                <a:solidFill>
                  <a:srgbClr val="000000"/>
                </a:solidFill>
                <a:latin typeface="Menlo" panose="020B0609030804020204" pitchFamily="49" charset="0"/>
              </a:rPr>
              <a:t>                qcd_b1    8.5950e-01 +/-  1.25e-01</a:t>
            </a:r>
          </a:p>
          <a:p>
            <a:r>
              <a:rPr lang="en-US" sz="1000" dirty="0">
                <a:solidFill>
                  <a:srgbClr val="000000"/>
                </a:solidFill>
                <a:latin typeface="Menlo" panose="020B0609030804020204" pitchFamily="49" charset="0"/>
              </a:rPr>
              <a:t>                qcd_b2    1.0234e-01 +/-  2.32e-02</a:t>
            </a:r>
          </a:p>
          <a:p>
            <a:r>
              <a:rPr lang="en-US" sz="1000" dirty="0">
                <a:solidFill>
                  <a:srgbClr val="000000"/>
                </a:solidFill>
                <a:latin typeface="Menlo" panose="020B0609030804020204" pitchFamily="49" charset="0"/>
              </a:rPr>
              <a:t>                qcd_b3    2.4955e-02 +/-  6.63e-03</a:t>
            </a:r>
          </a:p>
          <a:p>
            <a:r>
              <a:rPr lang="en-US" sz="1000" dirty="0">
                <a:solidFill>
                  <a:srgbClr val="000000"/>
                </a:solidFill>
                <a:latin typeface="Menlo" panose="020B0609030804020204" pitchFamily="49" charset="0"/>
              </a:rPr>
              <a:t>                qcd_b4    1.1844e-02 +/-  2.02e-03</a:t>
            </a:r>
          </a:p>
          <a:p>
            <a:r>
              <a:rPr lang="en-US" sz="1000" dirty="0">
                <a:solidFill>
                  <a:srgbClr val="000000"/>
                </a:solidFill>
                <a:latin typeface="Menlo" panose="020B0609030804020204" pitchFamily="49" charset="0"/>
              </a:rPr>
              <a:t>                qcd_f1    7.3124e-01 +/-  1.01e-02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qcd_mean</a:t>
            </a:r>
            <a:r>
              <a:rPr lang="en-US" sz="1000" dirty="0">
                <a:solidFill>
                  <a:srgbClr val="000000"/>
                </a:solidFill>
                <a:latin typeface="Menlo" panose="020B0609030804020204" pitchFamily="49" charset="0"/>
              </a:rPr>
              <a:t>    1.5274e+02 +/-  5.33e-01</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qcd_sigma</a:t>
            </a:r>
            <a:r>
              <a:rPr lang="en-US" sz="1000" dirty="0">
                <a:solidFill>
                  <a:srgbClr val="000000"/>
                </a:solidFill>
                <a:latin typeface="Menlo" panose="020B0609030804020204" pitchFamily="49" charset="0"/>
              </a:rPr>
              <a:t>    3.1322e+01 +/-  6.11e-01</a:t>
            </a:r>
          </a:p>
        </p:txBody>
      </p:sp>
      <p:sp>
        <p:nvSpPr>
          <p:cNvPr id="15" name="Rectangle 14">
            <a:extLst>
              <a:ext uri="{FF2B5EF4-FFF2-40B4-BE49-F238E27FC236}">
                <a16:creationId xmlns:a16="http://schemas.microsoft.com/office/drawing/2014/main" id="{1A2BB585-DDC4-7342-9A00-6B12152C671D}"/>
              </a:ext>
            </a:extLst>
          </p:cNvPr>
          <p:cNvSpPr/>
          <p:nvPr/>
        </p:nvSpPr>
        <p:spPr>
          <a:xfrm>
            <a:off x="8263708" y="4593023"/>
            <a:ext cx="3085005" cy="738664"/>
          </a:xfrm>
          <a:prstGeom prst="rect">
            <a:avLst/>
          </a:prstGeom>
        </p:spPr>
        <p:txBody>
          <a:bodyPr wrap="square">
            <a:spAutoFit/>
          </a:bodyPr>
          <a:lstStyle/>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expected: 30676</a:t>
            </a:r>
          </a:p>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observed: 22906</a:t>
            </a:r>
          </a:p>
          <a:p>
            <a:r>
              <a:rPr lang="en-US" sz="1400" dirty="0">
                <a:solidFill>
                  <a:srgbClr val="000000"/>
                </a:solidFill>
                <a:latin typeface="Menlo" panose="020B0609030804020204" pitchFamily="49" charset="0"/>
              </a:rPr>
              <a:t>Signal strength r: 0.746688</a:t>
            </a:r>
          </a:p>
        </p:txBody>
      </p:sp>
      <p:sp>
        <p:nvSpPr>
          <p:cNvPr id="16" name="Rectangle 15">
            <a:extLst>
              <a:ext uri="{FF2B5EF4-FFF2-40B4-BE49-F238E27FC236}">
                <a16:creationId xmlns:a16="http://schemas.microsoft.com/office/drawing/2014/main" id="{333D593D-0E4A-BD44-8015-02C3CBC2C5F7}"/>
              </a:ext>
            </a:extLst>
          </p:cNvPr>
          <p:cNvSpPr/>
          <p:nvPr/>
        </p:nvSpPr>
        <p:spPr>
          <a:xfrm>
            <a:off x="4310495" y="4593023"/>
            <a:ext cx="3179180" cy="738664"/>
          </a:xfrm>
          <a:prstGeom prst="rect">
            <a:avLst/>
          </a:prstGeom>
        </p:spPr>
        <p:txBody>
          <a:bodyPr wrap="square">
            <a:spAutoFit/>
          </a:bodyPr>
          <a:lstStyle/>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expected: 23721</a:t>
            </a:r>
          </a:p>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observed: 15594</a:t>
            </a:r>
          </a:p>
          <a:p>
            <a:r>
              <a:rPr lang="en-US" sz="1400" dirty="0">
                <a:solidFill>
                  <a:srgbClr val="000000"/>
                </a:solidFill>
                <a:latin typeface="Menlo" panose="020B0609030804020204" pitchFamily="49" charset="0"/>
              </a:rPr>
              <a:t>Signal strength r: 0.657402</a:t>
            </a:r>
          </a:p>
        </p:txBody>
      </p:sp>
      <p:sp>
        <p:nvSpPr>
          <p:cNvPr id="17" name="Rectangle 16">
            <a:extLst>
              <a:ext uri="{FF2B5EF4-FFF2-40B4-BE49-F238E27FC236}">
                <a16:creationId xmlns:a16="http://schemas.microsoft.com/office/drawing/2014/main" id="{02882C4B-2760-EE4F-ADE8-4AF09C860480}"/>
              </a:ext>
            </a:extLst>
          </p:cNvPr>
          <p:cNvSpPr/>
          <p:nvPr/>
        </p:nvSpPr>
        <p:spPr>
          <a:xfrm>
            <a:off x="357695" y="4593023"/>
            <a:ext cx="3156030" cy="738664"/>
          </a:xfrm>
          <a:prstGeom prst="rect">
            <a:avLst/>
          </a:prstGeom>
        </p:spPr>
        <p:txBody>
          <a:bodyPr wrap="square">
            <a:spAutoFit/>
          </a:bodyPr>
          <a:lstStyle/>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expected: 16351</a:t>
            </a:r>
          </a:p>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observed: 14153</a:t>
            </a:r>
          </a:p>
          <a:p>
            <a:r>
              <a:rPr lang="en-US" sz="1400" dirty="0">
                <a:solidFill>
                  <a:srgbClr val="000000"/>
                </a:solidFill>
                <a:latin typeface="Menlo" panose="020B0609030804020204" pitchFamily="49" charset="0"/>
              </a:rPr>
              <a:t>Signal strength r: 0.865584</a:t>
            </a:r>
          </a:p>
        </p:txBody>
      </p:sp>
      <p:sp>
        <p:nvSpPr>
          <p:cNvPr id="4" name="Slide Number Placeholder 3">
            <a:extLst>
              <a:ext uri="{FF2B5EF4-FFF2-40B4-BE49-F238E27FC236}">
                <a16:creationId xmlns:a16="http://schemas.microsoft.com/office/drawing/2014/main" id="{E3DDA2E7-14E9-A143-9E5D-75762AD3ADC7}"/>
              </a:ext>
            </a:extLst>
          </p:cNvPr>
          <p:cNvSpPr>
            <a:spLocks noGrp="1"/>
          </p:cNvSpPr>
          <p:nvPr>
            <p:ph type="sldNum" sz="quarter" idx="12"/>
          </p:nvPr>
        </p:nvSpPr>
        <p:spPr/>
        <p:txBody>
          <a:bodyPr/>
          <a:lstStyle/>
          <a:p>
            <a:fld id="{4FAB73BC-B049-4115-A692-8D63A059BFB8}" type="slidenum">
              <a:rPr lang="en-US" smtClean="0"/>
              <a:pPr/>
              <a:t>34</a:t>
            </a:fld>
            <a:endParaRPr lang="en-US" dirty="0"/>
          </a:p>
        </p:txBody>
      </p:sp>
    </p:spTree>
    <p:extLst>
      <p:ext uri="{BB962C8B-B14F-4D97-AF65-F5344CB8AC3E}">
        <p14:creationId xmlns:p14="http://schemas.microsoft.com/office/powerpoint/2010/main" val="1368101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28613"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2016</a:t>
            </a:r>
          </a:p>
        </p:txBody>
      </p:sp>
      <p:sp>
        <p:nvSpPr>
          <p:cNvPr id="2" name="Footer Placeholder 1">
            <a:extLst>
              <a:ext uri="{FF2B5EF4-FFF2-40B4-BE49-F238E27FC236}">
                <a16:creationId xmlns:a16="http://schemas.microsoft.com/office/drawing/2014/main" id="{2F0B0AA6-454D-3146-8AEB-72513F032E41}"/>
              </a:ext>
            </a:extLst>
          </p:cNvPr>
          <p:cNvSpPr>
            <a:spLocks noGrp="1"/>
          </p:cNvSpPr>
          <p:nvPr>
            <p:ph type="ftr" sz="quarter" idx="11"/>
          </p:nvPr>
        </p:nvSpPr>
        <p:spPr/>
        <p:txBody>
          <a:bodyPr/>
          <a:lstStyle/>
          <a:p>
            <a:r>
              <a:rPr lang="fi-FI"/>
              <a:t>NTUA G. Bakas</a:t>
            </a:r>
            <a:endParaRPr lang="en-US" dirty="0"/>
          </a:p>
        </p:txBody>
      </p:sp>
      <p:sp>
        <p:nvSpPr>
          <p:cNvPr id="3" name="Slide Number Placeholder 2">
            <a:extLst>
              <a:ext uri="{FF2B5EF4-FFF2-40B4-BE49-F238E27FC236}">
                <a16:creationId xmlns:a16="http://schemas.microsoft.com/office/drawing/2014/main" id="{0D2A8A67-8EC7-9545-A183-C852C0835E64}"/>
              </a:ext>
            </a:extLst>
          </p:cNvPr>
          <p:cNvSpPr>
            <a:spLocks noGrp="1"/>
          </p:cNvSpPr>
          <p:nvPr>
            <p:ph type="sldNum" sz="quarter" idx="12"/>
          </p:nvPr>
        </p:nvSpPr>
        <p:spPr/>
        <p:txBody>
          <a:bodyPr/>
          <a:lstStyle/>
          <a:p>
            <a:fld id="{4FAB73BC-B049-4115-A692-8D63A059BFB8}" type="slidenum">
              <a:rPr lang="en-US" smtClean="0"/>
              <a:pPr/>
              <a:t>35</a:t>
            </a:fld>
            <a:endParaRPr lang="en-US" dirty="0"/>
          </a:p>
        </p:txBody>
      </p:sp>
      <p:pic>
        <p:nvPicPr>
          <p:cNvPr id="5" name="Picture 4">
            <a:extLst>
              <a:ext uri="{FF2B5EF4-FFF2-40B4-BE49-F238E27FC236}">
                <a16:creationId xmlns:a16="http://schemas.microsoft.com/office/drawing/2014/main" id="{2FA86FD2-7DCC-9D4C-82CC-FE0A5ECAE6B5}"/>
              </a:ext>
            </a:extLst>
          </p:cNvPr>
          <p:cNvPicPr>
            <a:picLocks noChangeAspect="1"/>
          </p:cNvPicPr>
          <p:nvPr/>
        </p:nvPicPr>
        <p:blipFill>
          <a:blip r:embed="rId2"/>
          <a:stretch>
            <a:fillRect/>
          </a:stretch>
        </p:blipFill>
        <p:spPr>
          <a:xfrm rot="5400000">
            <a:off x="8988934" y="-136243"/>
            <a:ext cx="2443353" cy="3816477"/>
          </a:xfrm>
          <a:prstGeom prst="rect">
            <a:avLst/>
          </a:prstGeom>
        </p:spPr>
      </p:pic>
      <p:pic>
        <p:nvPicPr>
          <p:cNvPr id="7" name="Picture 6">
            <a:extLst>
              <a:ext uri="{FF2B5EF4-FFF2-40B4-BE49-F238E27FC236}">
                <a16:creationId xmlns:a16="http://schemas.microsoft.com/office/drawing/2014/main" id="{3F1721B2-288B-0640-916E-36132BA15941}"/>
              </a:ext>
            </a:extLst>
          </p:cNvPr>
          <p:cNvPicPr>
            <a:picLocks noChangeAspect="1"/>
          </p:cNvPicPr>
          <p:nvPr/>
        </p:nvPicPr>
        <p:blipFill>
          <a:blip r:embed="rId3"/>
          <a:stretch>
            <a:fillRect/>
          </a:stretch>
        </p:blipFill>
        <p:spPr>
          <a:xfrm rot="5400000">
            <a:off x="757097" y="-136241"/>
            <a:ext cx="2443353" cy="3816477"/>
          </a:xfrm>
          <a:prstGeom prst="rect">
            <a:avLst/>
          </a:prstGeom>
        </p:spPr>
      </p:pic>
      <p:pic>
        <p:nvPicPr>
          <p:cNvPr id="9" name="Picture 8">
            <a:extLst>
              <a:ext uri="{FF2B5EF4-FFF2-40B4-BE49-F238E27FC236}">
                <a16:creationId xmlns:a16="http://schemas.microsoft.com/office/drawing/2014/main" id="{6DED93C8-76F8-C84D-B8A9-75969C31C4DF}"/>
              </a:ext>
            </a:extLst>
          </p:cNvPr>
          <p:cNvPicPr>
            <a:picLocks noChangeAspect="1"/>
          </p:cNvPicPr>
          <p:nvPr/>
        </p:nvPicPr>
        <p:blipFill>
          <a:blip r:embed="rId4"/>
          <a:stretch>
            <a:fillRect/>
          </a:stretch>
        </p:blipFill>
        <p:spPr>
          <a:xfrm rot="5400000">
            <a:off x="4977921" y="-136242"/>
            <a:ext cx="2443353" cy="3816477"/>
          </a:xfrm>
          <a:prstGeom prst="rect">
            <a:avLst/>
          </a:prstGeom>
        </p:spPr>
      </p:pic>
      <p:pic>
        <p:nvPicPr>
          <p:cNvPr id="11" name="Picture 10">
            <a:extLst>
              <a:ext uri="{FF2B5EF4-FFF2-40B4-BE49-F238E27FC236}">
                <a16:creationId xmlns:a16="http://schemas.microsoft.com/office/drawing/2014/main" id="{78F3CD3E-8931-3E4B-BD5A-27DBF92977D4}"/>
              </a:ext>
            </a:extLst>
          </p:cNvPr>
          <p:cNvPicPr>
            <a:picLocks noChangeAspect="1"/>
          </p:cNvPicPr>
          <p:nvPr/>
        </p:nvPicPr>
        <p:blipFill>
          <a:blip r:embed="rId5"/>
          <a:stretch>
            <a:fillRect/>
          </a:stretch>
        </p:blipFill>
        <p:spPr>
          <a:xfrm rot="5400000">
            <a:off x="757096" y="3054440"/>
            <a:ext cx="2443353" cy="3816477"/>
          </a:xfrm>
          <a:prstGeom prst="rect">
            <a:avLst/>
          </a:prstGeom>
        </p:spPr>
      </p:pic>
      <p:pic>
        <p:nvPicPr>
          <p:cNvPr id="13" name="Picture 12">
            <a:extLst>
              <a:ext uri="{FF2B5EF4-FFF2-40B4-BE49-F238E27FC236}">
                <a16:creationId xmlns:a16="http://schemas.microsoft.com/office/drawing/2014/main" id="{371AF5BC-CFBE-2F42-8FFF-F42A87DAD3EF}"/>
              </a:ext>
            </a:extLst>
          </p:cNvPr>
          <p:cNvPicPr>
            <a:picLocks noChangeAspect="1"/>
          </p:cNvPicPr>
          <p:nvPr/>
        </p:nvPicPr>
        <p:blipFill>
          <a:blip r:embed="rId6"/>
          <a:stretch>
            <a:fillRect/>
          </a:stretch>
        </p:blipFill>
        <p:spPr>
          <a:xfrm rot="5400000">
            <a:off x="4874323" y="3054440"/>
            <a:ext cx="2443353" cy="3816477"/>
          </a:xfrm>
          <a:prstGeom prst="rect">
            <a:avLst/>
          </a:prstGeom>
        </p:spPr>
      </p:pic>
      <p:pic>
        <p:nvPicPr>
          <p:cNvPr id="15" name="Picture 14">
            <a:extLst>
              <a:ext uri="{FF2B5EF4-FFF2-40B4-BE49-F238E27FC236}">
                <a16:creationId xmlns:a16="http://schemas.microsoft.com/office/drawing/2014/main" id="{753B2E24-9D57-3847-B405-7239E56DDF9A}"/>
              </a:ext>
            </a:extLst>
          </p:cNvPr>
          <p:cNvPicPr>
            <a:picLocks noChangeAspect="1"/>
          </p:cNvPicPr>
          <p:nvPr/>
        </p:nvPicPr>
        <p:blipFill>
          <a:blip r:embed="rId7"/>
          <a:stretch>
            <a:fillRect/>
          </a:stretch>
        </p:blipFill>
        <p:spPr>
          <a:xfrm rot="5400000">
            <a:off x="8988933" y="3054439"/>
            <a:ext cx="2443353" cy="3816477"/>
          </a:xfrm>
          <a:prstGeom prst="rect">
            <a:avLst/>
          </a:prstGeom>
        </p:spPr>
      </p:pic>
    </p:spTree>
    <p:extLst>
      <p:ext uri="{BB962C8B-B14F-4D97-AF65-F5344CB8AC3E}">
        <p14:creationId xmlns:p14="http://schemas.microsoft.com/office/powerpoint/2010/main" val="4225281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28613"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2016</a:t>
            </a:r>
          </a:p>
        </p:txBody>
      </p:sp>
      <p:sp>
        <p:nvSpPr>
          <p:cNvPr id="2" name="Footer Placeholder 1">
            <a:extLst>
              <a:ext uri="{FF2B5EF4-FFF2-40B4-BE49-F238E27FC236}">
                <a16:creationId xmlns:a16="http://schemas.microsoft.com/office/drawing/2014/main" id="{966E2464-7A76-054D-80D6-77BBE7E1A28A}"/>
              </a:ext>
            </a:extLst>
          </p:cNvPr>
          <p:cNvSpPr>
            <a:spLocks noGrp="1"/>
          </p:cNvSpPr>
          <p:nvPr>
            <p:ph type="ftr" sz="quarter" idx="11"/>
          </p:nvPr>
        </p:nvSpPr>
        <p:spPr/>
        <p:txBody>
          <a:bodyPr/>
          <a:lstStyle/>
          <a:p>
            <a:r>
              <a:rPr lang="fi-FI"/>
              <a:t>NTUA G. Bakas</a:t>
            </a:r>
            <a:endParaRPr lang="en-US" dirty="0"/>
          </a:p>
        </p:txBody>
      </p:sp>
      <p:sp>
        <p:nvSpPr>
          <p:cNvPr id="4" name="Slide Number Placeholder 3">
            <a:extLst>
              <a:ext uri="{FF2B5EF4-FFF2-40B4-BE49-F238E27FC236}">
                <a16:creationId xmlns:a16="http://schemas.microsoft.com/office/drawing/2014/main" id="{03206EB8-2D98-9C42-8BE5-DA67148DA374}"/>
              </a:ext>
            </a:extLst>
          </p:cNvPr>
          <p:cNvSpPr>
            <a:spLocks noGrp="1"/>
          </p:cNvSpPr>
          <p:nvPr>
            <p:ph type="sldNum" sz="quarter" idx="12"/>
          </p:nvPr>
        </p:nvSpPr>
        <p:spPr/>
        <p:txBody>
          <a:bodyPr/>
          <a:lstStyle/>
          <a:p>
            <a:fld id="{4FAB73BC-B049-4115-A692-8D63A059BFB8}" type="slidenum">
              <a:rPr lang="en-US" smtClean="0"/>
              <a:pPr/>
              <a:t>36</a:t>
            </a:fld>
            <a:endParaRPr lang="en-US" dirty="0"/>
          </a:p>
        </p:txBody>
      </p:sp>
      <p:pic>
        <p:nvPicPr>
          <p:cNvPr id="8" name="Picture 7">
            <a:extLst>
              <a:ext uri="{FF2B5EF4-FFF2-40B4-BE49-F238E27FC236}">
                <a16:creationId xmlns:a16="http://schemas.microsoft.com/office/drawing/2014/main" id="{5DEC1266-88A7-6640-9FBA-7712AF5662E9}"/>
              </a:ext>
            </a:extLst>
          </p:cNvPr>
          <p:cNvPicPr>
            <a:picLocks noChangeAspect="1"/>
          </p:cNvPicPr>
          <p:nvPr/>
        </p:nvPicPr>
        <p:blipFill>
          <a:blip r:embed="rId2"/>
          <a:stretch>
            <a:fillRect/>
          </a:stretch>
        </p:blipFill>
        <p:spPr>
          <a:xfrm rot="5400000">
            <a:off x="4924035" y="2993627"/>
            <a:ext cx="2443353" cy="3816477"/>
          </a:xfrm>
          <a:prstGeom prst="rect">
            <a:avLst/>
          </a:prstGeom>
        </p:spPr>
      </p:pic>
      <p:pic>
        <p:nvPicPr>
          <p:cNvPr id="12" name="Picture 11">
            <a:extLst>
              <a:ext uri="{FF2B5EF4-FFF2-40B4-BE49-F238E27FC236}">
                <a16:creationId xmlns:a16="http://schemas.microsoft.com/office/drawing/2014/main" id="{1553F401-41E1-1C4C-A10C-B22514A836A8}"/>
              </a:ext>
            </a:extLst>
          </p:cNvPr>
          <p:cNvPicPr>
            <a:picLocks noChangeAspect="1"/>
          </p:cNvPicPr>
          <p:nvPr/>
        </p:nvPicPr>
        <p:blipFill>
          <a:blip r:embed="rId3"/>
          <a:stretch>
            <a:fillRect/>
          </a:stretch>
        </p:blipFill>
        <p:spPr>
          <a:xfrm rot="5400000">
            <a:off x="859137" y="2993628"/>
            <a:ext cx="2443353" cy="3816477"/>
          </a:xfrm>
          <a:prstGeom prst="rect">
            <a:avLst/>
          </a:prstGeom>
        </p:spPr>
      </p:pic>
      <p:pic>
        <p:nvPicPr>
          <p:cNvPr id="14" name="Picture 13">
            <a:extLst>
              <a:ext uri="{FF2B5EF4-FFF2-40B4-BE49-F238E27FC236}">
                <a16:creationId xmlns:a16="http://schemas.microsoft.com/office/drawing/2014/main" id="{BFC8D726-D0F1-B449-B7B0-5AAC2C91E286}"/>
              </a:ext>
            </a:extLst>
          </p:cNvPr>
          <p:cNvPicPr>
            <a:picLocks noChangeAspect="1"/>
          </p:cNvPicPr>
          <p:nvPr/>
        </p:nvPicPr>
        <p:blipFill>
          <a:blip r:embed="rId4"/>
          <a:stretch>
            <a:fillRect/>
          </a:stretch>
        </p:blipFill>
        <p:spPr>
          <a:xfrm rot="5400000">
            <a:off x="8975322" y="-195481"/>
            <a:ext cx="2443353" cy="3816477"/>
          </a:xfrm>
          <a:prstGeom prst="rect">
            <a:avLst/>
          </a:prstGeom>
        </p:spPr>
      </p:pic>
      <p:pic>
        <p:nvPicPr>
          <p:cNvPr id="16" name="Picture 15">
            <a:extLst>
              <a:ext uri="{FF2B5EF4-FFF2-40B4-BE49-F238E27FC236}">
                <a16:creationId xmlns:a16="http://schemas.microsoft.com/office/drawing/2014/main" id="{EB0B67E5-300B-8A4E-B663-B26FEF05EF33}"/>
              </a:ext>
            </a:extLst>
          </p:cNvPr>
          <p:cNvPicPr>
            <a:picLocks noChangeAspect="1"/>
          </p:cNvPicPr>
          <p:nvPr/>
        </p:nvPicPr>
        <p:blipFill>
          <a:blip r:embed="rId5"/>
          <a:stretch>
            <a:fillRect/>
          </a:stretch>
        </p:blipFill>
        <p:spPr>
          <a:xfrm rot="5400000">
            <a:off x="4870149" y="-195481"/>
            <a:ext cx="2443353" cy="3816477"/>
          </a:xfrm>
          <a:prstGeom prst="rect">
            <a:avLst/>
          </a:prstGeom>
        </p:spPr>
      </p:pic>
      <p:pic>
        <p:nvPicPr>
          <p:cNvPr id="18" name="Picture 17">
            <a:extLst>
              <a:ext uri="{FF2B5EF4-FFF2-40B4-BE49-F238E27FC236}">
                <a16:creationId xmlns:a16="http://schemas.microsoft.com/office/drawing/2014/main" id="{23298506-B673-624D-B56E-8F771D237453}"/>
              </a:ext>
            </a:extLst>
          </p:cNvPr>
          <p:cNvPicPr>
            <a:picLocks noChangeAspect="1"/>
          </p:cNvPicPr>
          <p:nvPr/>
        </p:nvPicPr>
        <p:blipFill>
          <a:blip r:embed="rId6"/>
          <a:stretch>
            <a:fillRect/>
          </a:stretch>
        </p:blipFill>
        <p:spPr>
          <a:xfrm rot="5400000">
            <a:off x="859137" y="-205817"/>
            <a:ext cx="2443353" cy="3816477"/>
          </a:xfrm>
          <a:prstGeom prst="rect">
            <a:avLst/>
          </a:prstGeom>
        </p:spPr>
      </p:pic>
    </p:spTree>
    <p:extLst>
      <p:ext uri="{BB962C8B-B14F-4D97-AF65-F5344CB8AC3E}">
        <p14:creationId xmlns:p14="http://schemas.microsoft.com/office/powerpoint/2010/main" val="3653813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28613"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a:t>
            </a:r>
            <a:r>
              <a:rPr lang="el-GR" u="sng" dirty="0"/>
              <a:t>7</a:t>
            </a:r>
            <a:endParaRPr lang="en-US" u="sng" dirty="0"/>
          </a:p>
        </p:txBody>
      </p:sp>
      <p:sp>
        <p:nvSpPr>
          <p:cNvPr id="2" name="Footer Placeholder 1">
            <a:extLst>
              <a:ext uri="{FF2B5EF4-FFF2-40B4-BE49-F238E27FC236}">
                <a16:creationId xmlns:a16="http://schemas.microsoft.com/office/drawing/2014/main" id="{B2E5A063-C52B-FD48-9422-662673803A29}"/>
              </a:ext>
            </a:extLst>
          </p:cNvPr>
          <p:cNvSpPr>
            <a:spLocks noGrp="1"/>
          </p:cNvSpPr>
          <p:nvPr>
            <p:ph type="ftr" sz="quarter" idx="11"/>
          </p:nvPr>
        </p:nvSpPr>
        <p:spPr/>
        <p:txBody>
          <a:bodyPr/>
          <a:lstStyle/>
          <a:p>
            <a:r>
              <a:rPr lang="fi-FI"/>
              <a:t>NTUA G. Bakas</a:t>
            </a:r>
            <a:endParaRPr lang="en-US" dirty="0"/>
          </a:p>
        </p:txBody>
      </p:sp>
      <p:sp>
        <p:nvSpPr>
          <p:cNvPr id="4" name="Slide Number Placeholder 3">
            <a:extLst>
              <a:ext uri="{FF2B5EF4-FFF2-40B4-BE49-F238E27FC236}">
                <a16:creationId xmlns:a16="http://schemas.microsoft.com/office/drawing/2014/main" id="{B257ABAD-1173-0144-A5F4-BE2682D785B7}"/>
              </a:ext>
            </a:extLst>
          </p:cNvPr>
          <p:cNvSpPr>
            <a:spLocks noGrp="1"/>
          </p:cNvSpPr>
          <p:nvPr>
            <p:ph type="sldNum" sz="quarter" idx="12"/>
          </p:nvPr>
        </p:nvSpPr>
        <p:spPr/>
        <p:txBody>
          <a:bodyPr/>
          <a:lstStyle/>
          <a:p>
            <a:fld id="{4FAB73BC-B049-4115-A692-8D63A059BFB8}" type="slidenum">
              <a:rPr lang="en-US" smtClean="0"/>
              <a:pPr/>
              <a:t>37</a:t>
            </a:fld>
            <a:endParaRPr lang="en-US" dirty="0"/>
          </a:p>
        </p:txBody>
      </p:sp>
      <p:pic>
        <p:nvPicPr>
          <p:cNvPr id="8" name="Picture 7">
            <a:extLst>
              <a:ext uri="{FF2B5EF4-FFF2-40B4-BE49-F238E27FC236}">
                <a16:creationId xmlns:a16="http://schemas.microsoft.com/office/drawing/2014/main" id="{D7AB54FD-F1A0-614E-840B-6AA337701B45}"/>
              </a:ext>
            </a:extLst>
          </p:cNvPr>
          <p:cNvPicPr>
            <a:picLocks noChangeAspect="1"/>
          </p:cNvPicPr>
          <p:nvPr/>
        </p:nvPicPr>
        <p:blipFill>
          <a:blip r:embed="rId2"/>
          <a:stretch>
            <a:fillRect/>
          </a:stretch>
        </p:blipFill>
        <p:spPr>
          <a:xfrm rot="5400000">
            <a:off x="893756" y="-76855"/>
            <a:ext cx="2443353" cy="3816477"/>
          </a:xfrm>
          <a:prstGeom prst="rect">
            <a:avLst/>
          </a:prstGeom>
        </p:spPr>
      </p:pic>
      <p:pic>
        <p:nvPicPr>
          <p:cNvPr id="12" name="Picture 11">
            <a:extLst>
              <a:ext uri="{FF2B5EF4-FFF2-40B4-BE49-F238E27FC236}">
                <a16:creationId xmlns:a16="http://schemas.microsoft.com/office/drawing/2014/main" id="{286E38B9-189F-B44A-AFFE-9772C408A2E4}"/>
              </a:ext>
            </a:extLst>
          </p:cNvPr>
          <p:cNvPicPr>
            <a:picLocks noChangeAspect="1"/>
          </p:cNvPicPr>
          <p:nvPr/>
        </p:nvPicPr>
        <p:blipFill>
          <a:blip r:embed="rId3"/>
          <a:stretch>
            <a:fillRect/>
          </a:stretch>
        </p:blipFill>
        <p:spPr>
          <a:xfrm rot="5400000">
            <a:off x="4904769" y="-76856"/>
            <a:ext cx="2443353" cy="3816477"/>
          </a:xfrm>
          <a:prstGeom prst="rect">
            <a:avLst/>
          </a:prstGeom>
        </p:spPr>
      </p:pic>
      <p:pic>
        <p:nvPicPr>
          <p:cNvPr id="15" name="Picture 14">
            <a:extLst>
              <a:ext uri="{FF2B5EF4-FFF2-40B4-BE49-F238E27FC236}">
                <a16:creationId xmlns:a16="http://schemas.microsoft.com/office/drawing/2014/main" id="{CE8C9C9C-B8F8-3A47-946E-8F9C3D4CC0D6}"/>
              </a:ext>
            </a:extLst>
          </p:cNvPr>
          <p:cNvPicPr>
            <a:picLocks noChangeAspect="1"/>
          </p:cNvPicPr>
          <p:nvPr/>
        </p:nvPicPr>
        <p:blipFill>
          <a:blip r:embed="rId4"/>
          <a:stretch>
            <a:fillRect/>
          </a:stretch>
        </p:blipFill>
        <p:spPr>
          <a:xfrm rot="5400000">
            <a:off x="893756" y="3054441"/>
            <a:ext cx="2443353" cy="3816477"/>
          </a:xfrm>
          <a:prstGeom prst="rect">
            <a:avLst/>
          </a:prstGeom>
        </p:spPr>
      </p:pic>
      <p:pic>
        <p:nvPicPr>
          <p:cNvPr id="17" name="Picture 16">
            <a:extLst>
              <a:ext uri="{FF2B5EF4-FFF2-40B4-BE49-F238E27FC236}">
                <a16:creationId xmlns:a16="http://schemas.microsoft.com/office/drawing/2014/main" id="{1D040F3C-54C2-704C-B1BC-BB444257F9E6}"/>
              </a:ext>
            </a:extLst>
          </p:cNvPr>
          <p:cNvPicPr>
            <a:picLocks noChangeAspect="1"/>
          </p:cNvPicPr>
          <p:nvPr/>
        </p:nvPicPr>
        <p:blipFill>
          <a:blip r:embed="rId5"/>
          <a:stretch>
            <a:fillRect/>
          </a:stretch>
        </p:blipFill>
        <p:spPr>
          <a:xfrm rot="5400000">
            <a:off x="4879890" y="3054441"/>
            <a:ext cx="2443353" cy="3816477"/>
          </a:xfrm>
          <a:prstGeom prst="rect">
            <a:avLst/>
          </a:prstGeom>
        </p:spPr>
      </p:pic>
      <p:pic>
        <p:nvPicPr>
          <p:cNvPr id="19" name="Picture 18">
            <a:extLst>
              <a:ext uri="{FF2B5EF4-FFF2-40B4-BE49-F238E27FC236}">
                <a16:creationId xmlns:a16="http://schemas.microsoft.com/office/drawing/2014/main" id="{C07C2FDE-8623-C745-A020-00D5EEFDB1AE}"/>
              </a:ext>
            </a:extLst>
          </p:cNvPr>
          <p:cNvPicPr>
            <a:picLocks noChangeAspect="1"/>
          </p:cNvPicPr>
          <p:nvPr/>
        </p:nvPicPr>
        <p:blipFill>
          <a:blip r:embed="rId6"/>
          <a:stretch>
            <a:fillRect/>
          </a:stretch>
        </p:blipFill>
        <p:spPr>
          <a:xfrm rot="5400000">
            <a:off x="9025508" y="3054441"/>
            <a:ext cx="2443353" cy="3816477"/>
          </a:xfrm>
          <a:prstGeom prst="rect">
            <a:avLst/>
          </a:prstGeom>
        </p:spPr>
      </p:pic>
      <p:pic>
        <p:nvPicPr>
          <p:cNvPr id="21" name="Picture 20">
            <a:extLst>
              <a:ext uri="{FF2B5EF4-FFF2-40B4-BE49-F238E27FC236}">
                <a16:creationId xmlns:a16="http://schemas.microsoft.com/office/drawing/2014/main" id="{FA7872D1-69C6-B249-A7C2-D37215EF1214}"/>
              </a:ext>
            </a:extLst>
          </p:cNvPr>
          <p:cNvPicPr>
            <a:picLocks noChangeAspect="1"/>
          </p:cNvPicPr>
          <p:nvPr/>
        </p:nvPicPr>
        <p:blipFill>
          <a:blip r:embed="rId7"/>
          <a:stretch>
            <a:fillRect/>
          </a:stretch>
        </p:blipFill>
        <p:spPr>
          <a:xfrm rot="5400000">
            <a:off x="9025509" y="-76857"/>
            <a:ext cx="2443353" cy="3816477"/>
          </a:xfrm>
          <a:prstGeom prst="rect">
            <a:avLst/>
          </a:prstGeom>
        </p:spPr>
      </p:pic>
    </p:spTree>
    <p:extLst>
      <p:ext uri="{BB962C8B-B14F-4D97-AF65-F5344CB8AC3E}">
        <p14:creationId xmlns:p14="http://schemas.microsoft.com/office/powerpoint/2010/main" val="4135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42468"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a:t>
            </a:r>
            <a:r>
              <a:rPr lang="el-GR" u="sng" dirty="0"/>
              <a:t>7</a:t>
            </a:r>
            <a:endParaRPr lang="en-US" u="sng" dirty="0"/>
          </a:p>
        </p:txBody>
      </p:sp>
      <p:sp>
        <p:nvSpPr>
          <p:cNvPr id="2" name="Footer Placeholder 1">
            <a:extLst>
              <a:ext uri="{FF2B5EF4-FFF2-40B4-BE49-F238E27FC236}">
                <a16:creationId xmlns:a16="http://schemas.microsoft.com/office/drawing/2014/main" id="{2E02FACE-418F-3F48-965F-982F064833F4}"/>
              </a:ext>
            </a:extLst>
          </p:cNvPr>
          <p:cNvSpPr>
            <a:spLocks noGrp="1"/>
          </p:cNvSpPr>
          <p:nvPr>
            <p:ph type="ftr" sz="quarter" idx="11"/>
          </p:nvPr>
        </p:nvSpPr>
        <p:spPr/>
        <p:txBody>
          <a:bodyPr/>
          <a:lstStyle/>
          <a:p>
            <a:r>
              <a:rPr lang="fi-FI"/>
              <a:t>NTUA G. Bakas</a:t>
            </a:r>
            <a:endParaRPr lang="en-US" dirty="0"/>
          </a:p>
        </p:txBody>
      </p:sp>
      <p:sp>
        <p:nvSpPr>
          <p:cNvPr id="3" name="Slide Number Placeholder 2">
            <a:extLst>
              <a:ext uri="{FF2B5EF4-FFF2-40B4-BE49-F238E27FC236}">
                <a16:creationId xmlns:a16="http://schemas.microsoft.com/office/drawing/2014/main" id="{4020057F-3CA6-1843-BD13-8BFE0E1CAC3A}"/>
              </a:ext>
            </a:extLst>
          </p:cNvPr>
          <p:cNvSpPr>
            <a:spLocks noGrp="1"/>
          </p:cNvSpPr>
          <p:nvPr>
            <p:ph type="sldNum" sz="quarter" idx="12"/>
          </p:nvPr>
        </p:nvSpPr>
        <p:spPr/>
        <p:txBody>
          <a:bodyPr/>
          <a:lstStyle/>
          <a:p>
            <a:fld id="{4FAB73BC-B049-4115-A692-8D63A059BFB8}" type="slidenum">
              <a:rPr lang="en-US" smtClean="0"/>
              <a:pPr/>
              <a:t>38</a:t>
            </a:fld>
            <a:endParaRPr lang="en-US" dirty="0"/>
          </a:p>
        </p:txBody>
      </p:sp>
      <p:pic>
        <p:nvPicPr>
          <p:cNvPr id="6" name="Picture 5">
            <a:extLst>
              <a:ext uri="{FF2B5EF4-FFF2-40B4-BE49-F238E27FC236}">
                <a16:creationId xmlns:a16="http://schemas.microsoft.com/office/drawing/2014/main" id="{72B40AEB-E560-F346-A672-CDA4966C0CD6}"/>
              </a:ext>
            </a:extLst>
          </p:cNvPr>
          <p:cNvPicPr>
            <a:picLocks noChangeAspect="1"/>
          </p:cNvPicPr>
          <p:nvPr/>
        </p:nvPicPr>
        <p:blipFill>
          <a:blip r:embed="rId2"/>
          <a:stretch>
            <a:fillRect/>
          </a:stretch>
        </p:blipFill>
        <p:spPr>
          <a:xfrm rot="5400000">
            <a:off x="849899" y="3023092"/>
            <a:ext cx="2443353" cy="3816477"/>
          </a:xfrm>
          <a:prstGeom prst="rect">
            <a:avLst/>
          </a:prstGeom>
        </p:spPr>
      </p:pic>
      <p:pic>
        <p:nvPicPr>
          <p:cNvPr id="9" name="Picture 8">
            <a:extLst>
              <a:ext uri="{FF2B5EF4-FFF2-40B4-BE49-F238E27FC236}">
                <a16:creationId xmlns:a16="http://schemas.microsoft.com/office/drawing/2014/main" id="{24B672AF-C775-244E-8E41-733CB123205F}"/>
              </a:ext>
            </a:extLst>
          </p:cNvPr>
          <p:cNvPicPr>
            <a:picLocks noChangeAspect="1"/>
          </p:cNvPicPr>
          <p:nvPr/>
        </p:nvPicPr>
        <p:blipFill>
          <a:blip r:embed="rId3"/>
          <a:stretch>
            <a:fillRect/>
          </a:stretch>
        </p:blipFill>
        <p:spPr>
          <a:xfrm rot="5400000">
            <a:off x="9062085" y="-185977"/>
            <a:ext cx="2443353" cy="3816477"/>
          </a:xfrm>
          <a:prstGeom prst="rect">
            <a:avLst/>
          </a:prstGeom>
        </p:spPr>
      </p:pic>
      <p:pic>
        <p:nvPicPr>
          <p:cNvPr id="11" name="Picture 10">
            <a:extLst>
              <a:ext uri="{FF2B5EF4-FFF2-40B4-BE49-F238E27FC236}">
                <a16:creationId xmlns:a16="http://schemas.microsoft.com/office/drawing/2014/main" id="{D7A88528-0F68-924B-8057-E350E5552968}"/>
              </a:ext>
            </a:extLst>
          </p:cNvPr>
          <p:cNvPicPr>
            <a:picLocks noChangeAspect="1"/>
          </p:cNvPicPr>
          <p:nvPr/>
        </p:nvPicPr>
        <p:blipFill>
          <a:blip r:embed="rId4"/>
          <a:stretch>
            <a:fillRect/>
          </a:stretch>
        </p:blipFill>
        <p:spPr>
          <a:xfrm rot="5400000">
            <a:off x="4890202" y="-185977"/>
            <a:ext cx="2443353" cy="3816477"/>
          </a:xfrm>
          <a:prstGeom prst="rect">
            <a:avLst/>
          </a:prstGeom>
        </p:spPr>
      </p:pic>
      <p:pic>
        <p:nvPicPr>
          <p:cNvPr id="15" name="Picture 14">
            <a:extLst>
              <a:ext uri="{FF2B5EF4-FFF2-40B4-BE49-F238E27FC236}">
                <a16:creationId xmlns:a16="http://schemas.microsoft.com/office/drawing/2014/main" id="{EE0BE1A9-F4ED-EF4D-BDF7-C49A2B5CEB70}"/>
              </a:ext>
            </a:extLst>
          </p:cNvPr>
          <p:cNvPicPr>
            <a:picLocks noChangeAspect="1"/>
          </p:cNvPicPr>
          <p:nvPr/>
        </p:nvPicPr>
        <p:blipFill>
          <a:blip r:embed="rId5"/>
          <a:stretch>
            <a:fillRect/>
          </a:stretch>
        </p:blipFill>
        <p:spPr>
          <a:xfrm rot="5400000">
            <a:off x="849899" y="-185977"/>
            <a:ext cx="2443353" cy="3816477"/>
          </a:xfrm>
          <a:prstGeom prst="rect">
            <a:avLst/>
          </a:prstGeom>
        </p:spPr>
      </p:pic>
      <p:pic>
        <p:nvPicPr>
          <p:cNvPr id="18" name="Picture 17">
            <a:extLst>
              <a:ext uri="{FF2B5EF4-FFF2-40B4-BE49-F238E27FC236}">
                <a16:creationId xmlns:a16="http://schemas.microsoft.com/office/drawing/2014/main" id="{A3A51164-7971-EB42-B88B-8C802FFD2F16}"/>
              </a:ext>
            </a:extLst>
          </p:cNvPr>
          <p:cNvPicPr>
            <a:picLocks noChangeAspect="1"/>
          </p:cNvPicPr>
          <p:nvPr/>
        </p:nvPicPr>
        <p:blipFill>
          <a:blip r:embed="rId6"/>
          <a:stretch>
            <a:fillRect/>
          </a:stretch>
        </p:blipFill>
        <p:spPr>
          <a:xfrm rot="5400000">
            <a:off x="4879890" y="3023092"/>
            <a:ext cx="2443353" cy="3816477"/>
          </a:xfrm>
          <a:prstGeom prst="rect">
            <a:avLst/>
          </a:prstGeom>
        </p:spPr>
      </p:pic>
    </p:spTree>
    <p:extLst>
      <p:ext uri="{BB962C8B-B14F-4D97-AF65-F5344CB8AC3E}">
        <p14:creationId xmlns:p14="http://schemas.microsoft.com/office/powerpoint/2010/main" val="2216023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28613"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a:t>
            </a:r>
            <a:r>
              <a:rPr lang="el-GR" u="sng" dirty="0"/>
              <a:t>8</a:t>
            </a:r>
            <a:endParaRPr lang="en-US" u="sng" dirty="0"/>
          </a:p>
        </p:txBody>
      </p:sp>
      <p:sp>
        <p:nvSpPr>
          <p:cNvPr id="2" name="Footer Placeholder 1">
            <a:extLst>
              <a:ext uri="{FF2B5EF4-FFF2-40B4-BE49-F238E27FC236}">
                <a16:creationId xmlns:a16="http://schemas.microsoft.com/office/drawing/2014/main" id="{AEE85B16-75BB-3D47-BF56-B4E89389D02E}"/>
              </a:ext>
            </a:extLst>
          </p:cNvPr>
          <p:cNvSpPr>
            <a:spLocks noGrp="1"/>
          </p:cNvSpPr>
          <p:nvPr>
            <p:ph type="ftr" sz="quarter" idx="11"/>
          </p:nvPr>
        </p:nvSpPr>
        <p:spPr/>
        <p:txBody>
          <a:bodyPr/>
          <a:lstStyle/>
          <a:p>
            <a:r>
              <a:rPr lang="fi-FI"/>
              <a:t>NTUA G. Bakas</a:t>
            </a:r>
            <a:endParaRPr lang="en-US" dirty="0"/>
          </a:p>
        </p:txBody>
      </p:sp>
      <p:sp>
        <p:nvSpPr>
          <p:cNvPr id="3" name="Slide Number Placeholder 2">
            <a:extLst>
              <a:ext uri="{FF2B5EF4-FFF2-40B4-BE49-F238E27FC236}">
                <a16:creationId xmlns:a16="http://schemas.microsoft.com/office/drawing/2014/main" id="{DF78B3F8-DC55-8A4E-9816-C79E6399957F}"/>
              </a:ext>
            </a:extLst>
          </p:cNvPr>
          <p:cNvSpPr>
            <a:spLocks noGrp="1"/>
          </p:cNvSpPr>
          <p:nvPr>
            <p:ph type="sldNum" sz="quarter" idx="12"/>
          </p:nvPr>
        </p:nvSpPr>
        <p:spPr/>
        <p:txBody>
          <a:bodyPr/>
          <a:lstStyle/>
          <a:p>
            <a:fld id="{4FAB73BC-B049-4115-A692-8D63A059BFB8}" type="slidenum">
              <a:rPr lang="en-US" smtClean="0"/>
              <a:pPr/>
              <a:t>39</a:t>
            </a:fld>
            <a:endParaRPr lang="en-US" dirty="0"/>
          </a:p>
        </p:txBody>
      </p:sp>
      <p:pic>
        <p:nvPicPr>
          <p:cNvPr id="6" name="Picture 5">
            <a:extLst>
              <a:ext uri="{FF2B5EF4-FFF2-40B4-BE49-F238E27FC236}">
                <a16:creationId xmlns:a16="http://schemas.microsoft.com/office/drawing/2014/main" id="{736C706E-EEFB-CE41-9132-96AFE1F0C1E4}"/>
              </a:ext>
            </a:extLst>
          </p:cNvPr>
          <p:cNvPicPr>
            <a:picLocks noChangeAspect="1"/>
          </p:cNvPicPr>
          <p:nvPr/>
        </p:nvPicPr>
        <p:blipFill>
          <a:blip r:embed="rId2"/>
          <a:stretch>
            <a:fillRect/>
          </a:stretch>
        </p:blipFill>
        <p:spPr>
          <a:xfrm rot="5400000">
            <a:off x="8964055" y="-75138"/>
            <a:ext cx="2443353" cy="3816477"/>
          </a:xfrm>
          <a:prstGeom prst="rect">
            <a:avLst/>
          </a:prstGeom>
        </p:spPr>
      </p:pic>
      <p:pic>
        <p:nvPicPr>
          <p:cNvPr id="9" name="Picture 8">
            <a:extLst>
              <a:ext uri="{FF2B5EF4-FFF2-40B4-BE49-F238E27FC236}">
                <a16:creationId xmlns:a16="http://schemas.microsoft.com/office/drawing/2014/main" id="{E11CB0E1-5C85-C34E-A9F7-6845824D10E9}"/>
              </a:ext>
            </a:extLst>
          </p:cNvPr>
          <p:cNvPicPr>
            <a:picLocks noChangeAspect="1"/>
          </p:cNvPicPr>
          <p:nvPr/>
        </p:nvPicPr>
        <p:blipFill>
          <a:blip r:embed="rId3"/>
          <a:stretch>
            <a:fillRect/>
          </a:stretch>
        </p:blipFill>
        <p:spPr>
          <a:xfrm rot="5400000">
            <a:off x="858982" y="-42409"/>
            <a:ext cx="2443353" cy="3816477"/>
          </a:xfrm>
          <a:prstGeom prst="rect">
            <a:avLst/>
          </a:prstGeom>
        </p:spPr>
      </p:pic>
      <p:pic>
        <p:nvPicPr>
          <p:cNvPr id="11" name="Picture 10">
            <a:extLst>
              <a:ext uri="{FF2B5EF4-FFF2-40B4-BE49-F238E27FC236}">
                <a16:creationId xmlns:a16="http://schemas.microsoft.com/office/drawing/2014/main" id="{559F6FDC-3FDB-C94A-949A-2593AA5FACB5}"/>
              </a:ext>
            </a:extLst>
          </p:cNvPr>
          <p:cNvPicPr>
            <a:picLocks noChangeAspect="1"/>
          </p:cNvPicPr>
          <p:nvPr/>
        </p:nvPicPr>
        <p:blipFill>
          <a:blip r:embed="rId4"/>
          <a:stretch>
            <a:fillRect/>
          </a:stretch>
        </p:blipFill>
        <p:spPr>
          <a:xfrm rot="5400000">
            <a:off x="4881129" y="-42409"/>
            <a:ext cx="2443353" cy="3816477"/>
          </a:xfrm>
          <a:prstGeom prst="rect">
            <a:avLst/>
          </a:prstGeom>
        </p:spPr>
      </p:pic>
      <p:pic>
        <p:nvPicPr>
          <p:cNvPr id="14" name="Picture 13">
            <a:extLst>
              <a:ext uri="{FF2B5EF4-FFF2-40B4-BE49-F238E27FC236}">
                <a16:creationId xmlns:a16="http://schemas.microsoft.com/office/drawing/2014/main" id="{2D773D32-DF8E-6A49-88BA-FA501A5964D2}"/>
              </a:ext>
            </a:extLst>
          </p:cNvPr>
          <p:cNvPicPr>
            <a:picLocks noChangeAspect="1"/>
          </p:cNvPicPr>
          <p:nvPr/>
        </p:nvPicPr>
        <p:blipFill>
          <a:blip r:embed="rId5"/>
          <a:stretch>
            <a:fillRect/>
          </a:stretch>
        </p:blipFill>
        <p:spPr>
          <a:xfrm rot="5400000">
            <a:off x="4929525" y="3027919"/>
            <a:ext cx="2443353" cy="3816477"/>
          </a:xfrm>
          <a:prstGeom prst="rect">
            <a:avLst/>
          </a:prstGeom>
        </p:spPr>
      </p:pic>
      <p:pic>
        <p:nvPicPr>
          <p:cNvPr id="18" name="Picture 17">
            <a:extLst>
              <a:ext uri="{FF2B5EF4-FFF2-40B4-BE49-F238E27FC236}">
                <a16:creationId xmlns:a16="http://schemas.microsoft.com/office/drawing/2014/main" id="{897BDD34-2228-5145-B30E-99016F0C25C1}"/>
              </a:ext>
            </a:extLst>
          </p:cNvPr>
          <p:cNvPicPr>
            <a:picLocks noChangeAspect="1"/>
          </p:cNvPicPr>
          <p:nvPr/>
        </p:nvPicPr>
        <p:blipFill>
          <a:blip r:embed="rId6"/>
          <a:stretch>
            <a:fillRect/>
          </a:stretch>
        </p:blipFill>
        <p:spPr>
          <a:xfrm rot="5400000">
            <a:off x="754367" y="3027918"/>
            <a:ext cx="2443353" cy="3816477"/>
          </a:xfrm>
          <a:prstGeom prst="rect">
            <a:avLst/>
          </a:prstGeom>
        </p:spPr>
      </p:pic>
      <p:pic>
        <p:nvPicPr>
          <p:cNvPr id="21" name="Picture 20">
            <a:extLst>
              <a:ext uri="{FF2B5EF4-FFF2-40B4-BE49-F238E27FC236}">
                <a16:creationId xmlns:a16="http://schemas.microsoft.com/office/drawing/2014/main" id="{BBDC3B2F-A506-3F44-98BF-D6A009497425}"/>
              </a:ext>
            </a:extLst>
          </p:cNvPr>
          <p:cNvPicPr>
            <a:picLocks noChangeAspect="1"/>
          </p:cNvPicPr>
          <p:nvPr/>
        </p:nvPicPr>
        <p:blipFill>
          <a:blip r:embed="rId7"/>
          <a:stretch>
            <a:fillRect/>
          </a:stretch>
        </p:blipFill>
        <p:spPr>
          <a:xfrm rot="5400000">
            <a:off x="8994280" y="3027917"/>
            <a:ext cx="2443353" cy="3816477"/>
          </a:xfrm>
          <a:prstGeom prst="rect">
            <a:avLst/>
          </a:prstGeom>
        </p:spPr>
      </p:pic>
    </p:spTree>
    <p:extLst>
      <p:ext uri="{BB962C8B-B14F-4D97-AF65-F5344CB8AC3E}">
        <p14:creationId xmlns:p14="http://schemas.microsoft.com/office/powerpoint/2010/main" val="437663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5011" y="1337334"/>
            <a:ext cx="5161899" cy="4770537"/>
          </a:xfrm>
          <a:prstGeom prst="rect">
            <a:avLst/>
          </a:prstGeom>
          <a:noFill/>
        </p:spPr>
        <p:txBody>
          <a:bodyPr wrap="square" rtlCol="0">
            <a:spAutoFit/>
          </a:bodyPr>
          <a:lstStyle/>
          <a:p>
            <a:r>
              <a:rPr lang="en-US" sz="1600" dirty="0"/>
              <a:t>The discriminator is a BDT trained individually for </a:t>
            </a:r>
            <a:r>
              <a:rPr lang="en-US" sz="1600" dirty="0">
                <a:solidFill>
                  <a:srgbClr val="00B0F0"/>
                </a:solidFill>
              </a:rPr>
              <a:t>2016</a:t>
            </a:r>
            <a:r>
              <a:rPr lang="en-US" sz="1600" dirty="0"/>
              <a:t>, </a:t>
            </a:r>
            <a:r>
              <a:rPr lang="en-US" sz="1600" dirty="0">
                <a:solidFill>
                  <a:srgbClr val="FF0000"/>
                </a:solidFill>
              </a:rPr>
              <a:t>2017</a:t>
            </a:r>
            <a:r>
              <a:rPr lang="en-US" sz="1600" dirty="0"/>
              <a:t> and </a:t>
            </a:r>
            <a:r>
              <a:rPr lang="en-US" sz="1600" dirty="0">
                <a:solidFill>
                  <a:srgbClr val="00B050"/>
                </a:solidFill>
              </a:rPr>
              <a:t>2018</a:t>
            </a:r>
            <a:r>
              <a:rPr lang="en-US" sz="1600" dirty="0"/>
              <a:t> </a:t>
            </a:r>
          </a:p>
          <a:p>
            <a:r>
              <a:rPr lang="en-US" sz="1600" dirty="0"/>
              <a:t>Category training: split the sample in categories based on Pt</a:t>
            </a:r>
          </a:p>
          <a:p>
            <a:pPr marL="285750" indent="-285750">
              <a:buFont typeface="Arial" panose="020B0604020202020204" pitchFamily="34" charset="0"/>
              <a:buChar char="•"/>
            </a:pPr>
            <a:r>
              <a:rPr lang="en-US" sz="1600" dirty="0"/>
              <a:t>Bins:</a:t>
            </a:r>
          </a:p>
          <a:p>
            <a:pPr marL="742950" lvl="1" indent="-285750">
              <a:buClr>
                <a:schemeClr val="accent1"/>
              </a:buClr>
              <a:buFont typeface="Arial" panose="020B0604020202020204" pitchFamily="34" charset="0"/>
              <a:buChar char="•"/>
            </a:pPr>
            <a:r>
              <a:rPr lang="en-US" sz="1600" dirty="0"/>
              <a:t>[400, 600] GeV</a:t>
            </a:r>
          </a:p>
          <a:p>
            <a:pPr marL="742950" lvl="1" indent="-285750">
              <a:buClr>
                <a:schemeClr val="accent1"/>
              </a:buClr>
              <a:buFont typeface="Arial" panose="020B0604020202020204" pitchFamily="34" charset="0"/>
              <a:buChar char="•"/>
            </a:pPr>
            <a:r>
              <a:rPr lang="en-US" sz="1600" dirty="0"/>
              <a:t>[600, 800] GeV</a:t>
            </a:r>
          </a:p>
          <a:p>
            <a:pPr marL="742950" lvl="1" indent="-285750">
              <a:buClr>
                <a:schemeClr val="accent1"/>
              </a:buClr>
              <a:buFont typeface="Arial" panose="020B0604020202020204" pitchFamily="34" charset="0"/>
              <a:buChar char="•"/>
            </a:pPr>
            <a:r>
              <a:rPr lang="en-US" sz="1600" dirty="0"/>
              <a:t>[800, 1200] GeV</a:t>
            </a:r>
          </a:p>
          <a:p>
            <a:pPr marL="742950" lvl="1" indent="-285750">
              <a:buClr>
                <a:schemeClr val="accent1"/>
              </a:buClr>
              <a:buFont typeface="Arial" panose="020B0604020202020204" pitchFamily="34" charset="0"/>
              <a:buChar char="•"/>
            </a:pPr>
            <a:r>
              <a:rPr lang="en-US" sz="1600" dirty="0"/>
              <a:t>[1200, inf) GeV</a:t>
            </a:r>
          </a:p>
          <a:p>
            <a:pPr marL="285750" indent="-285750">
              <a:buFont typeface="Arial" panose="020B0604020202020204" pitchFamily="34" charset="0"/>
              <a:buChar char="•"/>
            </a:pPr>
            <a:r>
              <a:rPr lang="en-US" sz="1600" dirty="0"/>
              <a:t>BDT, used variables:</a:t>
            </a:r>
          </a:p>
          <a:p>
            <a:pPr marL="742950" lvl="1" indent="-285750">
              <a:buClr>
                <a:schemeClr val="accent1"/>
              </a:buClr>
              <a:buFont typeface="Arial" panose="020B0604020202020204" pitchFamily="34" charset="0"/>
              <a:buChar char="•"/>
            </a:pPr>
            <a:r>
              <a:rPr lang="en-US" sz="1600" dirty="0"/>
              <a:t>Leading</a:t>
            </a:r>
            <a:r>
              <a:rPr lang="el-GR" sz="1600" dirty="0"/>
              <a:t> </a:t>
            </a:r>
            <a:r>
              <a:rPr lang="en-US" sz="1600" dirty="0"/>
              <a:t>and Sub-leading </a:t>
            </a:r>
            <a:r>
              <a:rPr lang="en-US" sz="1600" dirty="0" err="1"/>
              <a:t>subjet</a:t>
            </a:r>
            <a:r>
              <a:rPr lang="en-US" sz="1600" dirty="0"/>
              <a:t> mass</a:t>
            </a:r>
            <a:endParaRPr lang="el-GR" sz="1600" dirty="0"/>
          </a:p>
          <a:p>
            <a:pPr marL="742950" lvl="1" indent="-285750">
              <a:buClr>
                <a:schemeClr val="accent1"/>
              </a:buClr>
              <a:buFont typeface="Arial" panose="020B0604020202020204" pitchFamily="34" charset="0"/>
              <a:buChar char="•"/>
            </a:pPr>
            <a:r>
              <a:rPr lang="en-US" sz="1600" dirty="0"/>
              <a:t>N-</a:t>
            </a:r>
            <a:r>
              <a:rPr lang="en-US" sz="1600" dirty="0" err="1"/>
              <a:t>Subjetiness</a:t>
            </a:r>
            <a:r>
              <a:rPr lang="en-US" sz="1600" dirty="0"/>
              <a:t> variables (tau1, tau2, tau3)</a:t>
            </a:r>
          </a:p>
          <a:p>
            <a:pPr marL="742950" lvl="1" indent="-285750">
              <a:buClr>
                <a:schemeClr val="accent1"/>
              </a:buClr>
              <a:buFont typeface="Arial" panose="020B0604020202020204" pitchFamily="34" charset="0"/>
              <a:buChar char="•"/>
            </a:pPr>
            <a:r>
              <a:rPr lang="en-US" sz="1600" dirty="0"/>
              <a:t>fraction of the </a:t>
            </a:r>
            <a:r>
              <a:rPr lang="en-US" sz="1600" dirty="0" err="1"/>
              <a:t>jetPt</a:t>
            </a:r>
            <a:r>
              <a:rPr lang="en-US" sz="1600" dirty="0"/>
              <a:t> over the total </a:t>
            </a:r>
            <a:r>
              <a:rPr lang="en-US" sz="1600" dirty="0" err="1"/>
              <a:t>pt</a:t>
            </a:r>
            <a:r>
              <a:rPr lang="en-US" sz="1600" dirty="0"/>
              <a:t> sum of the event.</a:t>
            </a:r>
          </a:p>
          <a:p>
            <a:pPr marL="742950" lvl="1" indent="-285750">
              <a:buClr>
                <a:schemeClr val="accent1"/>
              </a:buClr>
              <a:buFont typeface="Arial" panose="020B0604020202020204" pitchFamily="34" charset="0"/>
              <a:buChar char="•"/>
            </a:pPr>
            <a:r>
              <a:rPr lang="en-US" sz="1600" dirty="0"/>
              <a:t>Energy correlation functions (ecfB1N2,ecfB1N3, ecfB2N2, ecfB2N3)</a:t>
            </a:r>
            <a:endParaRPr lang="en-GB" sz="1600" dirty="0"/>
          </a:p>
          <a:p>
            <a:pPr marL="285750" indent="-285750">
              <a:buFont typeface="Arial" panose="020B0604020202020204" pitchFamily="34" charset="0"/>
              <a:buChar char="•"/>
            </a:pPr>
            <a:r>
              <a:rPr lang="en-US" sz="1600" dirty="0"/>
              <a:t>BDT Output consistency for the 3 years</a:t>
            </a:r>
          </a:p>
          <a:p>
            <a:pPr marL="285750" indent="-285750">
              <a:buFont typeface="Arial" panose="020B0604020202020204" pitchFamily="34" charset="0"/>
              <a:buChar char="•"/>
            </a:pPr>
            <a:r>
              <a:rPr lang="en-US" sz="1600" dirty="0"/>
              <a:t>Calculation of Efficiency and acceptance for each year </a:t>
            </a:r>
          </a:p>
          <a:p>
            <a:pPr marL="742950" lvl="1" indent="-285750">
              <a:buFont typeface="Arial" panose="020B0604020202020204" pitchFamily="34" charset="0"/>
              <a:buChar char="•"/>
            </a:pPr>
            <a:r>
              <a:rPr lang="en-US" sz="1600" dirty="0"/>
              <a:t>We choose the WP’s for each year so that the leading jet </a:t>
            </a:r>
            <a:r>
              <a:rPr lang="en-US" sz="1600" dirty="0" err="1"/>
              <a:t>p</a:t>
            </a:r>
            <a:r>
              <a:rPr lang="en-US" sz="1600" baseline="-25000" dirty="0" err="1"/>
              <a:t>T</a:t>
            </a:r>
            <a:r>
              <a:rPr lang="en-US" sz="1600" dirty="0"/>
              <a:t> efficiency is similar for all years</a:t>
            </a:r>
          </a:p>
        </p:txBody>
      </p:sp>
      <p:sp>
        <p:nvSpPr>
          <p:cNvPr id="8" name="Footer Placeholder 7">
            <a:extLst>
              <a:ext uri="{FF2B5EF4-FFF2-40B4-BE49-F238E27FC236}">
                <a16:creationId xmlns:a16="http://schemas.microsoft.com/office/drawing/2014/main" id="{58F4A7AD-1479-144F-B8C1-94F9FB28A300}"/>
              </a:ext>
            </a:extLst>
          </p:cNvPr>
          <p:cNvSpPr>
            <a:spLocks noGrp="1"/>
          </p:cNvSpPr>
          <p:nvPr>
            <p:ph type="ftr" sz="quarter" idx="11"/>
          </p:nvPr>
        </p:nvSpPr>
        <p:spPr/>
        <p:txBody>
          <a:bodyPr/>
          <a:lstStyle/>
          <a:p>
            <a:r>
              <a:rPr lang="fi-FI"/>
              <a:t>NTUA G. Bakas</a:t>
            </a:r>
            <a:endParaRPr lang="en-US" dirty="0"/>
          </a:p>
        </p:txBody>
      </p:sp>
      <p:sp>
        <p:nvSpPr>
          <p:cNvPr id="10" name="Title 4"/>
          <p:cNvSpPr txBox="1">
            <a:spLocks/>
          </p:cNvSpPr>
          <p:nvPr/>
        </p:nvSpPr>
        <p:spPr>
          <a:xfrm>
            <a:off x="182879" y="415069"/>
            <a:ext cx="5072027"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2800" dirty="0"/>
              <a:t>Overview: Discriminator, Efficiency and Acceptance</a:t>
            </a:r>
          </a:p>
        </p:txBody>
      </p:sp>
      <p:pic>
        <p:nvPicPr>
          <p:cNvPr id="6" name="Picture 5">
            <a:extLst>
              <a:ext uri="{FF2B5EF4-FFF2-40B4-BE49-F238E27FC236}">
                <a16:creationId xmlns:a16="http://schemas.microsoft.com/office/drawing/2014/main" id="{D6F614C6-9A6A-3342-A963-DB4DFF18F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910" y="415069"/>
            <a:ext cx="3227705" cy="2374900"/>
          </a:xfrm>
          <a:prstGeom prst="rect">
            <a:avLst/>
          </a:prstGeom>
        </p:spPr>
      </p:pic>
      <p:pic>
        <p:nvPicPr>
          <p:cNvPr id="11" name="Picture 10">
            <a:extLst>
              <a:ext uri="{FF2B5EF4-FFF2-40B4-BE49-F238E27FC236}">
                <a16:creationId xmlns:a16="http://schemas.microsoft.com/office/drawing/2014/main" id="{F688D914-32C2-8E42-9B07-830BD3D75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201" y="2014916"/>
            <a:ext cx="3227705" cy="2374900"/>
          </a:xfrm>
          <a:prstGeom prst="rect">
            <a:avLst/>
          </a:prstGeom>
          <a:ln>
            <a:solidFill>
              <a:srgbClr val="00B050"/>
            </a:solidFill>
          </a:ln>
        </p:spPr>
      </p:pic>
      <p:pic>
        <p:nvPicPr>
          <p:cNvPr id="12" name="Picture 11">
            <a:extLst>
              <a:ext uri="{FF2B5EF4-FFF2-40B4-BE49-F238E27FC236}">
                <a16:creationId xmlns:a16="http://schemas.microsoft.com/office/drawing/2014/main" id="{609A746B-4E09-EB4E-8161-36A3568E4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910" y="3722602"/>
            <a:ext cx="3227705" cy="2385695"/>
          </a:xfrm>
          <a:prstGeom prst="rect">
            <a:avLst/>
          </a:prstGeom>
        </p:spPr>
      </p:pic>
      <p:sp>
        <p:nvSpPr>
          <p:cNvPr id="13" name="Rectangle 12">
            <a:extLst>
              <a:ext uri="{FF2B5EF4-FFF2-40B4-BE49-F238E27FC236}">
                <a16:creationId xmlns:a16="http://schemas.microsoft.com/office/drawing/2014/main" id="{BFCB4B49-A23D-454A-9155-168C50D07E3B}"/>
              </a:ext>
            </a:extLst>
          </p:cNvPr>
          <p:cNvSpPr/>
          <p:nvPr/>
        </p:nvSpPr>
        <p:spPr>
          <a:xfrm>
            <a:off x="5496910" y="409991"/>
            <a:ext cx="3227705" cy="2385694"/>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1D705D-EFCE-0C40-940A-C9306C1364CA}"/>
              </a:ext>
            </a:extLst>
          </p:cNvPr>
          <p:cNvSpPr/>
          <p:nvPr/>
        </p:nvSpPr>
        <p:spPr>
          <a:xfrm>
            <a:off x="8853200" y="2004122"/>
            <a:ext cx="3227705" cy="23856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661233-9B9D-5A4D-AAAA-A8D93C49ED35}"/>
              </a:ext>
            </a:extLst>
          </p:cNvPr>
          <p:cNvSpPr/>
          <p:nvPr/>
        </p:nvSpPr>
        <p:spPr>
          <a:xfrm>
            <a:off x="5496910" y="3722390"/>
            <a:ext cx="3227705" cy="2385694"/>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FE2A7A2-1762-0641-AA8B-6A4DEE501308}"/>
              </a:ext>
            </a:extLst>
          </p:cNvPr>
          <p:cNvSpPr txBox="1"/>
          <p:nvPr/>
        </p:nvSpPr>
        <p:spPr>
          <a:xfrm>
            <a:off x="8508989" y="853701"/>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7" name="TextBox 16">
            <a:extLst>
              <a:ext uri="{FF2B5EF4-FFF2-40B4-BE49-F238E27FC236}">
                <a16:creationId xmlns:a16="http://schemas.microsoft.com/office/drawing/2014/main" id="{076113F7-3B31-4741-8911-95A65845D823}"/>
              </a:ext>
            </a:extLst>
          </p:cNvPr>
          <p:cNvSpPr txBox="1"/>
          <p:nvPr/>
        </p:nvSpPr>
        <p:spPr>
          <a:xfrm>
            <a:off x="9799540" y="1467968"/>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8" name="TextBox 17">
            <a:extLst>
              <a:ext uri="{FF2B5EF4-FFF2-40B4-BE49-F238E27FC236}">
                <a16:creationId xmlns:a16="http://schemas.microsoft.com/office/drawing/2014/main" id="{1F7C559D-3A7C-C642-8946-C3578A4E0870}"/>
              </a:ext>
            </a:extLst>
          </p:cNvPr>
          <p:cNvSpPr txBox="1"/>
          <p:nvPr/>
        </p:nvSpPr>
        <p:spPr>
          <a:xfrm>
            <a:off x="8508989" y="491523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
        <p:nvSpPr>
          <p:cNvPr id="2" name="Slide Number Placeholder 1">
            <a:extLst>
              <a:ext uri="{FF2B5EF4-FFF2-40B4-BE49-F238E27FC236}">
                <a16:creationId xmlns:a16="http://schemas.microsoft.com/office/drawing/2014/main" id="{C81F5AC4-85AB-A943-80CC-61494476CCD0}"/>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Tree>
    <p:extLst>
      <p:ext uri="{BB962C8B-B14F-4D97-AF65-F5344CB8AC3E}">
        <p14:creationId xmlns:p14="http://schemas.microsoft.com/office/powerpoint/2010/main" val="1069248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42468"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a:t>
            </a:r>
            <a:r>
              <a:rPr lang="el-GR" u="sng" dirty="0"/>
              <a:t>8</a:t>
            </a:r>
            <a:endParaRPr lang="en-US" u="sng" dirty="0"/>
          </a:p>
        </p:txBody>
      </p:sp>
      <p:sp>
        <p:nvSpPr>
          <p:cNvPr id="2" name="Footer Placeholder 1">
            <a:extLst>
              <a:ext uri="{FF2B5EF4-FFF2-40B4-BE49-F238E27FC236}">
                <a16:creationId xmlns:a16="http://schemas.microsoft.com/office/drawing/2014/main" id="{38F7CFEC-DFD6-304E-A5C7-17AB6B5985AA}"/>
              </a:ext>
            </a:extLst>
          </p:cNvPr>
          <p:cNvSpPr>
            <a:spLocks noGrp="1"/>
          </p:cNvSpPr>
          <p:nvPr>
            <p:ph type="ftr" sz="quarter" idx="11"/>
          </p:nvPr>
        </p:nvSpPr>
        <p:spPr/>
        <p:txBody>
          <a:bodyPr/>
          <a:lstStyle/>
          <a:p>
            <a:r>
              <a:rPr lang="fi-FI"/>
              <a:t>NTUA G. Bakas</a:t>
            </a:r>
            <a:endParaRPr lang="en-US" dirty="0"/>
          </a:p>
        </p:txBody>
      </p:sp>
      <p:sp>
        <p:nvSpPr>
          <p:cNvPr id="4" name="Slide Number Placeholder 3">
            <a:extLst>
              <a:ext uri="{FF2B5EF4-FFF2-40B4-BE49-F238E27FC236}">
                <a16:creationId xmlns:a16="http://schemas.microsoft.com/office/drawing/2014/main" id="{7301521B-EF3C-D744-AAB8-F5A7BC23B1A6}"/>
              </a:ext>
            </a:extLst>
          </p:cNvPr>
          <p:cNvSpPr>
            <a:spLocks noGrp="1"/>
          </p:cNvSpPr>
          <p:nvPr>
            <p:ph type="sldNum" sz="quarter" idx="12"/>
          </p:nvPr>
        </p:nvSpPr>
        <p:spPr/>
        <p:txBody>
          <a:bodyPr/>
          <a:lstStyle/>
          <a:p>
            <a:fld id="{4FAB73BC-B049-4115-A692-8D63A059BFB8}" type="slidenum">
              <a:rPr lang="en-US" smtClean="0"/>
              <a:pPr/>
              <a:t>40</a:t>
            </a:fld>
            <a:endParaRPr lang="en-US" dirty="0"/>
          </a:p>
        </p:txBody>
      </p:sp>
      <p:pic>
        <p:nvPicPr>
          <p:cNvPr id="7" name="Picture 6">
            <a:extLst>
              <a:ext uri="{FF2B5EF4-FFF2-40B4-BE49-F238E27FC236}">
                <a16:creationId xmlns:a16="http://schemas.microsoft.com/office/drawing/2014/main" id="{31A8675E-E9D9-2B4D-87C4-20BE6D0F42FA}"/>
              </a:ext>
            </a:extLst>
          </p:cNvPr>
          <p:cNvPicPr>
            <a:picLocks noChangeAspect="1"/>
          </p:cNvPicPr>
          <p:nvPr/>
        </p:nvPicPr>
        <p:blipFill>
          <a:blip r:embed="rId2"/>
          <a:stretch>
            <a:fillRect/>
          </a:stretch>
        </p:blipFill>
        <p:spPr>
          <a:xfrm rot="5400000">
            <a:off x="4946181" y="2952404"/>
            <a:ext cx="2443353" cy="3816477"/>
          </a:xfrm>
          <a:prstGeom prst="rect">
            <a:avLst/>
          </a:prstGeom>
        </p:spPr>
      </p:pic>
      <p:pic>
        <p:nvPicPr>
          <p:cNvPr id="10" name="Picture 9">
            <a:extLst>
              <a:ext uri="{FF2B5EF4-FFF2-40B4-BE49-F238E27FC236}">
                <a16:creationId xmlns:a16="http://schemas.microsoft.com/office/drawing/2014/main" id="{865B8A24-9C1C-D14B-ADCA-02310586046C}"/>
              </a:ext>
            </a:extLst>
          </p:cNvPr>
          <p:cNvPicPr>
            <a:picLocks noChangeAspect="1"/>
          </p:cNvPicPr>
          <p:nvPr/>
        </p:nvPicPr>
        <p:blipFill>
          <a:blip r:embed="rId3"/>
          <a:stretch>
            <a:fillRect/>
          </a:stretch>
        </p:blipFill>
        <p:spPr>
          <a:xfrm rot="5400000">
            <a:off x="811657" y="2952405"/>
            <a:ext cx="2443353" cy="3816477"/>
          </a:xfrm>
          <a:prstGeom prst="rect">
            <a:avLst/>
          </a:prstGeom>
        </p:spPr>
      </p:pic>
      <p:pic>
        <p:nvPicPr>
          <p:cNvPr id="13" name="Picture 12">
            <a:extLst>
              <a:ext uri="{FF2B5EF4-FFF2-40B4-BE49-F238E27FC236}">
                <a16:creationId xmlns:a16="http://schemas.microsoft.com/office/drawing/2014/main" id="{3074810D-2E20-9C4D-BF94-1EE513A041C2}"/>
              </a:ext>
            </a:extLst>
          </p:cNvPr>
          <p:cNvPicPr>
            <a:picLocks noChangeAspect="1"/>
          </p:cNvPicPr>
          <p:nvPr/>
        </p:nvPicPr>
        <p:blipFill>
          <a:blip r:embed="rId4"/>
          <a:stretch>
            <a:fillRect/>
          </a:stretch>
        </p:blipFill>
        <p:spPr>
          <a:xfrm rot="5400000">
            <a:off x="9002686" y="-41805"/>
            <a:ext cx="2443353" cy="3816477"/>
          </a:xfrm>
          <a:prstGeom prst="rect">
            <a:avLst/>
          </a:prstGeom>
        </p:spPr>
      </p:pic>
      <p:pic>
        <p:nvPicPr>
          <p:cNvPr id="16" name="Picture 15">
            <a:extLst>
              <a:ext uri="{FF2B5EF4-FFF2-40B4-BE49-F238E27FC236}">
                <a16:creationId xmlns:a16="http://schemas.microsoft.com/office/drawing/2014/main" id="{76135801-0F0A-1649-848C-1CEEC25DAD68}"/>
              </a:ext>
            </a:extLst>
          </p:cNvPr>
          <p:cNvPicPr>
            <a:picLocks noChangeAspect="1"/>
          </p:cNvPicPr>
          <p:nvPr/>
        </p:nvPicPr>
        <p:blipFill>
          <a:blip r:embed="rId5"/>
          <a:stretch>
            <a:fillRect/>
          </a:stretch>
        </p:blipFill>
        <p:spPr>
          <a:xfrm rot="5400000">
            <a:off x="4946181" y="-41804"/>
            <a:ext cx="2443353" cy="3816477"/>
          </a:xfrm>
          <a:prstGeom prst="rect">
            <a:avLst/>
          </a:prstGeom>
        </p:spPr>
      </p:pic>
      <p:pic>
        <p:nvPicPr>
          <p:cNvPr id="18" name="Picture 17">
            <a:extLst>
              <a:ext uri="{FF2B5EF4-FFF2-40B4-BE49-F238E27FC236}">
                <a16:creationId xmlns:a16="http://schemas.microsoft.com/office/drawing/2014/main" id="{C8BB206F-B6E5-124A-91AF-D0227E6C34B8}"/>
              </a:ext>
            </a:extLst>
          </p:cNvPr>
          <p:cNvPicPr>
            <a:picLocks noChangeAspect="1"/>
          </p:cNvPicPr>
          <p:nvPr/>
        </p:nvPicPr>
        <p:blipFill>
          <a:blip r:embed="rId6"/>
          <a:stretch>
            <a:fillRect/>
          </a:stretch>
        </p:blipFill>
        <p:spPr>
          <a:xfrm rot="5400000">
            <a:off x="811658" y="-41803"/>
            <a:ext cx="2443353" cy="3816477"/>
          </a:xfrm>
          <a:prstGeom prst="rect">
            <a:avLst/>
          </a:prstGeom>
        </p:spPr>
      </p:pic>
    </p:spTree>
    <p:extLst>
      <p:ext uri="{BB962C8B-B14F-4D97-AF65-F5344CB8AC3E}">
        <p14:creationId xmlns:p14="http://schemas.microsoft.com/office/powerpoint/2010/main" val="1046353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Efficiency and Acceptance for </a:t>
            </a:r>
            <a:r>
              <a:rPr lang="en-US" sz="2800" u="sng" dirty="0">
                <a:solidFill>
                  <a:srgbClr val="00B0F0"/>
                </a:solidFill>
              </a:rPr>
              <a:t>2016</a:t>
            </a:r>
            <a:r>
              <a:rPr lang="en-US" sz="2800" u="sng" dirty="0"/>
              <a:t>,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and previous 2016 analysis</a:t>
            </a:r>
          </a:p>
        </p:txBody>
      </p:sp>
      <p:pic>
        <p:nvPicPr>
          <p:cNvPr id="5" name="Picture 4">
            <a:extLst>
              <a:ext uri="{FF2B5EF4-FFF2-40B4-BE49-F238E27FC236}">
                <a16:creationId xmlns:a16="http://schemas.microsoft.com/office/drawing/2014/main" id="{E1052F2D-D854-F44C-9D4E-97B06A483B89}"/>
              </a:ext>
            </a:extLst>
          </p:cNvPr>
          <p:cNvPicPr>
            <a:picLocks noChangeAspect="1"/>
          </p:cNvPicPr>
          <p:nvPr/>
        </p:nvPicPr>
        <p:blipFill>
          <a:blip r:embed="rId2"/>
          <a:stretch>
            <a:fillRect/>
          </a:stretch>
        </p:blipFill>
        <p:spPr>
          <a:xfrm rot="5400000">
            <a:off x="651715" y="271559"/>
            <a:ext cx="5041265" cy="6120765"/>
          </a:xfrm>
          <a:prstGeom prst="rect">
            <a:avLst/>
          </a:prstGeom>
        </p:spPr>
      </p:pic>
      <p:pic>
        <p:nvPicPr>
          <p:cNvPr id="8" name="Picture 7">
            <a:extLst>
              <a:ext uri="{FF2B5EF4-FFF2-40B4-BE49-F238E27FC236}">
                <a16:creationId xmlns:a16="http://schemas.microsoft.com/office/drawing/2014/main" id="{5FE8AF75-6D02-614A-88CC-E7A5839A23C7}"/>
              </a:ext>
            </a:extLst>
          </p:cNvPr>
          <p:cNvPicPr>
            <a:picLocks noChangeAspect="1"/>
          </p:cNvPicPr>
          <p:nvPr/>
        </p:nvPicPr>
        <p:blipFill>
          <a:blip r:embed="rId3"/>
          <a:stretch>
            <a:fillRect/>
          </a:stretch>
        </p:blipFill>
        <p:spPr>
          <a:xfrm rot="5400000">
            <a:off x="6592886" y="271559"/>
            <a:ext cx="5041265" cy="6120765"/>
          </a:xfrm>
          <a:prstGeom prst="rect">
            <a:avLst/>
          </a:prstGeom>
        </p:spPr>
      </p:pic>
      <p:sp>
        <p:nvSpPr>
          <p:cNvPr id="2" name="Slide Number Placeholder 1">
            <a:extLst>
              <a:ext uri="{FF2B5EF4-FFF2-40B4-BE49-F238E27FC236}">
                <a16:creationId xmlns:a16="http://schemas.microsoft.com/office/drawing/2014/main" id="{058B081A-42AE-1546-BB2F-71DDBB5FF254}"/>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1009505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2B1E9E-A552-E44C-B616-E59B23505277}"/>
              </a:ext>
            </a:extLst>
          </p:cNvPr>
          <p:cNvSpPr txBox="1"/>
          <p:nvPr/>
        </p:nvSpPr>
        <p:spPr>
          <a:xfrm>
            <a:off x="434339" y="208041"/>
            <a:ext cx="10674304" cy="492443"/>
          </a:xfrm>
          <a:prstGeom prst="rect">
            <a:avLst/>
          </a:prstGeom>
          <a:noFill/>
        </p:spPr>
        <p:txBody>
          <a:bodyPr wrap="square" rtlCol="0">
            <a:spAutoFit/>
          </a:bodyPr>
          <a:lstStyle/>
          <a:p>
            <a:r>
              <a:rPr lang="en-US" sz="2600" u="sng" dirty="0" err="1"/>
              <a:t>Btagging</a:t>
            </a:r>
            <a:r>
              <a:rPr lang="en-US" sz="2600" u="sng" dirty="0"/>
              <a:t> efficiency in eta, </a:t>
            </a:r>
            <a:r>
              <a:rPr lang="en-US" sz="2600" u="sng" dirty="0" err="1"/>
              <a:t>pT</a:t>
            </a:r>
            <a:r>
              <a:rPr lang="en-US" sz="2600" u="sng" baseline="-25000" dirty="0" err="1"/>
              <a:t>subJet</a:t>
            </a:r>
            <a:r>
              <a:rPr lang="en-US" sz="2600" u="sng" dirty="0"/>
              <a:t> phase space</a:t>
            </a:r>
            <a:endParaRPr lang="en-GB" sz="2600" u="sng" baseline="-25000" dirty="0"/>
          </a:p>
        </p:txBody>
      </p:sp>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4" name="TextBox 3">
            <a:extLst>
              <a:ext uri="{FF2B5EF4-FFF2-40B4-BE49-F238E27FC236}">
                <a16:creationId xmlns:a16="http://schemas.microsoft.com/office/drawing/2014/main" id="{233EC834-4CBA-244F-910E-C01F75A34B72}"/>
              </a:ext>
            </a:extLst>
          </p:cNvPr>
          <p:cNvSpPr txBox="1"/>
          <p:nvPr/>
        </p:nvSpPr>
        <p:spPr>
          <a:xfrm>
            <a:off x="2345436" y="963667"/>
            <a:ext cx="1285875" cy="369332"/>
          </a:xfrm>
          <a:prstGeom prst="rect">
            <a:avLst/>
          </a:prstGeom>
          <a:noFill/>
        </p:spPr>
        <p:txBody>
          <a:bodyPr wrap="square" rtlCol="0">
            <a:spAutoFit/>
          </a:bodyPr>
          <a:lstStyle/>
          <a:p>
            <a:pPr algn="ctr"/>
            <a:r>
              <a:rPr lang="en-US" dirty="0">
                <a:solidFill>
                  <a:srgbClr val="00B0F0"/>
                </a:solidFill>
              </a:rPr>
              <a:t>2016</a:t>
            </a:r>
          </a:p>
        </p:txBody>
      </p:sp>
      <p:sp>
        <p:nvSpPr>
          <p:cNvPr id="14" name="TextBox 13">
            <a:extLst>
              <a:ext uri="{FF2B5EF4-FFF2-40B4-BE49-F238E27FC236}">
                <a16:creationId xmlns:a16="http://schemas.microsoft.com/office/drawing/2014/main" id="{682143B9-A176-A34D-BC03-E3AB239735AE}"/>
              </a:ext>
            </a:extLst>
          </p:cNvPr>
          <p:cNvSpPr txBox="1"/>
          <p:nvPr/>
        </p:nvSpPr>
        <p:spPr>
          <a:xfrm>
            <a:off x="8560691" y="940052"/>
            <a:ext cx="1285875" cy="369332"/>
          </a:xfrm>
          <a:prstGeom prst="rect">
            <a:avLst/>
          </a:prstGeom>
          <a:noFill/>
        </p:spPr>
        <p:txBody>
          <a:bodyPr wrap="square" rtlCol="0">
            <a:spAutoFit/>
          </a:bodyPr>
          <a:lstStyle/>
          <a:p>
            <a:pPr algn="ctr"/>
            <a:r>
              <a:rPr lang="en-US" dirty="0">
                <a:solidFill>
                  <a:srgbClr val="FF0000"/>
                </a:solidFill>
              </a:rPr>
              <a:t>2017</a:t>
            </a:r>
          </a:p>
        </p:txBody>
      </p:sp>
      <p:pic>
        <p:nvPicPr>
          <p:cNvPr id="8" name="Picture 7">
            <a:extLst>
              <a:ext uri="{FF2B5EF4-FFF2-40B4-BE49-F238E27FC236}">
                <a16:creationId xmlns:a16="http://schemas.microsoft.com/office/drawing/2014/main" id="{7FDB4AD0-99D6-EE4C-83D1-5876503CE1DD}"/>
              </a:ext>
            </a:extLst>
          </p:cNvPr>
          <p:cNvPicPr>
            <a:picLocks noChangeAspect="1"/>
          </p:cNvPicPr>
          <p:nvPr/>
        </p:nvPicPr>
        <p:blipFill>
          <a:blip r:embed="rId2"/>
          <a:stretch>
            <a:fillRect/>
          </a:stretch>
        </p:blipFill>
        <p:spPr>
          <a:xfrm rot="5400000">
            <a:off x="832740" y="718694"/>
            <a:ext cx="4311269" cy="5976747"/>
          </a:xfrm>
          <a:prstGeom prst="rect">
            <a:avLst/>
          </a:prstGeom>
        </p:spPr>
      </p:pic>
      <p:pic>
        <p:nvPicPr>
          <p:cNvPr id="13" name="Picture 12">
            <a:extLst>
              <a:ext uri="{FF2B5EF4-FFF2-40B4-BE49-F238E27FC236}">
                <a16:creationId xmlns:a16="http://schemas.microsoft.com/office/drawing/2014/main" id="{D7166AC1-B812-C644-9532-22321B900954}"/>
              </a:ext>
            </a:extLst>
          </p:cNvPr>
          <p:cNvPicPr>
            <a:picLocks noChangeAspect="1"/>
          </p:cNvPicPr>
          <p:nvPr/>
        </p:nvPicPr>
        <p:blipFill>
          <a:blip r:embed="rId3"/>
          <a:stretch>
            <a:fillRect/>
          </a:stretch>
        </p:blipFill>
        <p:spPr>
          <a:xfrm rot="5400000">
            <a:off x="7047992" y="718694"/>
            <a:ext cx="4311269" cy="5976747"/>
          </a:xfrm>
          <a:prstGeom prst="rect">
            <a:avLst/>
          </a:prstGeom>
        </p:spPr>
      </p:pic>
      <p:sp>
        <p:nvSpPr>
          <p:cNvPr id="10" name="Rectangle 9">
            <a:extLst>
              <a:ext uri="{FF2B5EF4-FFF2-40B4-BE49-F238E27FC236}">
                <a16:creationId xmlns:a16="http://schemas.microsoft.com/office/drawing/2014/main" id="{0CC099F3-EAF5-9441-BB74-5A09EDD8492E}"/>
              </a:ext>
            </a:extLst>
          </p:cNvPr>
          <p:cNvSpPr/>
          <p:nvPr/>
        </p:nvSpPr>
        <p:spPr>
          <a:xfrm>
            <a:off x="54592" y="1379838"/>
            <a:ext cx="6027759" cy="4693416"/>
          </a:xfrm>
          <a:prstGeom prst="rect">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741D09-6FBE-7945-9A24-184189AE3243}"/>
              </a:ext>
            </a:extLst>
          </p:cNvPr>
          <p:cNvSpPr/>
          <p:nvPr/>
        </p:nvSpPr>
        <p:spPr>
          <a:xfrm>
            <a:off x="6160660" y="1381065"/>
            <a:ext cx="5976748" cy="469341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843166B-E68B-7D4B-A715-7466392E15F8}"/>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326576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2B1E9E-A552-E44C-B616-E59B23505277}"/>
              </a:ext>
            </a:extLst>
          </p:cNvPr>
          <p:cNvSpPr txBox="1"/>
          <p:nvPr/>
        </p:nvSpPr>
        <p:spPr>
          <a:xfrm>
            <a:off x="434339" y="208041"/>
            <a:ext cx="10674304" cy="492443"/>
          </a:xfrm>
          <a:prstGeom prst="rect">
            <a:avLst/>
          </a:prstGeom>
          <a:noFill/>
        </p:spPr>
        <p:txBody>
          <a:bodyPr wrap="square" rtlCol="0">
            <a:spAutoFit/>
          </a:bodyPr>
          <a:lstStyle/>
          <a:p>
            <a:r>
              <a:rPr lang="en-US" sz="2600" u="sng" dirty="0" err="1"/>
              <a:t>Btagging</a:t>
            </a:r>
            <a:r>
              <a:rPr lang="en-US" sz="2600" u="sng" dirty="0"/>
              <a:t> efficiency in eta, </a:t>
            </a:r>
            <a:r>
              <a:rPr lang="en-US" sz="2600" u="sng" dirty="0" err="1"/>
              <a:t>pT</a:t>
            </a:r>
            <a:r>
              <a:rPr lang="en-US" sz="2600" u="sng" baseline="-25000" dirty="0" err="1"/>
              <a:t>subJet</a:t>
            </a:r>
            <a:r>
              <a:rPr lang="en-US" sz="2600" u="sng" dirty="0"/>
              <a:t> phase space</a:t>
            </a:r>
            <a:endParaRPr lang="en-GB" sz="2600" u="sng" baseline="-25000" dirty="0"/>
          </a:p>
        </p:txBody>
      </p:sp>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4" name="TextBox 3">
            <a:extLst>
              <a:ext uri="{FF2B5EF4-FFF2-40B4-BE49-F238E27FC236}">
                <a16:creationId xmlns:a16="http://schemas.microsoft.com/office/drawing/2014/main" id="{233EC834-4CBA-244F-910E-C01F75A34B72}"/>
              </a:ext>
            </a:extLst>
          </p:cNvPr>
          <p:cNvSpPr txBox="1"/>
          <p:nvPr/>
        </p:nvSpPr>
        <p:spPr>
          <a:xfrm>
            <a:off x="2405062" y="970322"/>
            <a:ext cx="1285875" cy="369332"/>
          </a:xfrm>
          <a:prstGeom prst="rect">
            <a:avLst/>
          </a:prstGeom>
          <a:noFill/>
        </p:spPr>
        <p:txBody>
          <a:bodyPr wrap="square" rtlCol="0">
            <a:spAutoFit/>
          </a:bodyPr>
          <a:lstStyle/>
          <a:p>
            <a:pPr algn="ctr"/>
            <a:r>
              <a:rPr lang="en-US" dirty="0">
                <a:solidFill>
                  <a:srgbClr val="00B050"/>
                </a:solidFill>
              </a:rPr>
              <a:t>2018</a:t>
            </a:r>
          </a:p>
        </p:txBody>
      </p:sp>
      <p:sp>
        <p:nvSpPr>
          <p:cNvPr id="14" name="TextBox 13">
            <a:extLst>
              <a:ext uri="{FF2B5EF4-FFF2-40B4-BE49-F238E27FC236}">
                <a16:creationId xmlns:a16="http://schemas.microsoft.com/office/drawing/2014/main" id="{682143B9-A176-A34D-BC03-E3AB239735AE}"/>
              </a:ext>
            </a:extLst>
          </p:cNvPr>
          <p:cNvSpPr txBox="1"/>
          <p:nvPr/>
        </p:nvSpPr>
        <p:spPr>
          <a:xfrm>
            <a:off x="8560688" y="942203"/>
            <a:ext cx="1285875" cy="369332"/>
          </a:xfrm>
          <a:prstGeom prst="rect">
            <a:avLst/>
          </a:prstGeom>
          <a:noFill/>
        </p:spPr>
        <p:txBody>
          <a:bodyPr wrap="square" rtlCol="0">
            <a:spAutoFit/>
          </a:bodyPr>
          <a:lstStyle/>
          <a:p>
            <a:pPr algn="ctr"/>
            <a:r>
              <a:rPr lang="en-US" dirty="0">
                <a:solidFill>
                  <a:srgbClr val="FF0000"/>
                </a:solidFill>
              </a:rPr>
              <a:t>2017</a:t>
            </a:r>
          </a:p>
        </p:txBody>
      </p:sp>
      <p:pic>
        <p:nvPicPr>
          <p:cNvPr id="13" name="Picture 12">
            <a:extLst>
              <a:ext uri="{FF2B5EF4-FFF2-40B4-BE49-F238E27FC236}">
                <a16:creationId xmlns:a16="http://schemas.microsoft.com/office/drawing/2014/main" id="{D7166AC1-B812-C644-9532-22321B900954}"/>
              </a:ext>
            </a:extLst>
          </p:cNvPr>
          <p:cNvPicPr>
            <a:picLocks noChangeAspect="1"/>
          </p:cNvPicPr>
          <p:nvPr/>
        </p:nvPicPr>
        <p:blipFill>
          <a:blip r:embed="rId2"/>
          <a:stretch>
            <a:fillRect/>
          </a:stretch>
        </p:blipFill>
        <p:spPr>
          <a:xfrm rot="5400000">
            <a:off x="7034344" y="718694"/>
            <a:ext cx="4311269" cy="5976747"/>
          </a:xfrm>
          <a:prstGeom prst="rect">
            <a:avLst/>
          </a:prstGeom>
        </p:spPr>
      </p:pic>
      <p:pic>
        <p:nvPicPr>
          <p:cNvPr id="6" name="Picture 5">
            <a:extLst>
              <a:ext uri="{FF2B5EF4-FFF2-40B4-BE49-F238E27FC236}">
                <a16:creationId xmlns:a16="http://schemas.microsoft.com/office/drawing/2014/main" id="{2B25003D-F856-EC41-BFF6-8D2D2D838566}"/>
              </a:ext>
            </a:extLst>
          </p:cNvPr>
          <p:cNvPicPr>
            <a:picLocks noChangeAspect="1"/>
          </p:cNvPicPr>
          <p:nvPr/>
        </p:nvPicPr>
        <p:blipFill>
          <a:blip r:embed="rId3"/>
          <a:stretch>
            <a:fillRect/>
          </a:stretch>
        </p:blipFill>
        <p:spPr>
          <a:xfrm rot="5400000">
            <a:off x="951992" y="718694"/>
            <a:ext cx="4311269" cy="5976747"/>
          </a:xfrm>
          <a:prstGeom prst="rect">
            <a:avLst/>
          </a:prstGeom>
        </p:spPr>
      </p:pic>
      <p:sp>
        <p:nvSpPr>
          <p:cNvPr id="15" name="Rectangle 14">
            <a:extLst>
              <a:ext uri="{FF2B5EF4-FFF2-40B4-BE49-F238E27FC236}">
                <a16:creationId xmlns:a16="http://schemas.microsoft.com/office/drawing/2014/main" id="{B3E695FB-8D81-AA42-B7AE-DA23EE5DBF16}"/>
              </a:ext>
            </a:extLst>
          </p:cNvPr>
          <p:cNvSpPr/>
          <p:nvPr/>
        </p:nvSpPr>
        <p:spPr>
          <a:xfrm>
            <a:off x="54592" y="1379838"/>
            <a:ext cx="6027759" cy="4693416"/>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7C5903D-3FCF-A646-857E-134E0CB9B609}"/>
              </a:ext>
            </a:extLst>
          </p:cNvPr>
          <p:cNvSpPr/>
          <p:nvPr/>
        </p:nvSpPr>
        <p:spPr>
          <a:xfrm>
            <a:off x="6160660" y="1381065"/>
            <a:ext cx="5976748" cy="469341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6D97F06-9E74-7B46-8CE8-5F63282BD99B}"/>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2936267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Efficiency, Acceptance for </a:t>
            </a:r>
            <a:r>
              <a:rPr lang="el-GR" sz="2800" u="sng" dirty="0"/>
              <a:t>χ</a:t>
            </a:r>
            <a:endParaRPr lang="en-US" sz="2800" u="sng" dirty="0"/>
          </a:p>
          <a:p>
            <a:endParaRPr lang="en-US" sz="2800" u="sng" dirty="0"/>
          </a:p>
          <a:p>
            <a:endParaRPr lang="en-US" sz="2800" u="sng" dirty="0"/>
          </a:p>
        </p:txBody>
      </p:sp>
      <p:pic>
        <p:nvPicPr>
          <p:cNvPr id="5" name="Picture 4">
            <a:extLst>
              <a:ext uri="{FF2B5EF4-FFF2-40B4-BE49-F238E27FC236}">
                <a16:creationId xmlns:a16="http://schemas.microsoft.com/office/drawing/2014/main" id="{02EB2D09-8AC3-2E49-B5F7-E7E00DA3B608}"/>
              </a:ext>
            </a:extLst>
          </p:cNvPr>
          <p:cNvPicPr>
            <a:picLocks noChangeAspect="1"/>
          </p:cNvPicPr>
          <p:nvPr/>
        </p:nvPicPr>
        <p:blipFill>
          <a:blip r:embed="rId2"/>
          <a:stretch>
            <a:fillRect/>
          </a:stretch>
        </p:blipFill>
        <p:spPr>
          <a:xfrm rot="5400000">
            <a:off x="6499020" y="236722"/>
            <a:ext cx="5041265" cy="6120765"/>
          </a:xfrm>
          <a:prstGeom prst="rect">
            <a:avLst/>
          </a:prstGeom>
        </p:spPr>
      </p:pic>
      <p:pic>
        <p:nvPicPr>
          <p:cNvPr id="9" name="Picture 8">
            <a:extLst>
              <a:ext uri="{FF2B5EF4-FFF2-40B4-BE49-F238E27FC236}">
                <a16:creationId xmlns:a16="http://schemas.microsoft.com/office/drawing/2014/main" id="{45300CFF-7B92-5B4E-B79E-2910DEA5A28E}"/>
              </a:ext>
            </a:extLst>
          </p:cNvPr>
          <p:cNvPicPr>
            <a:picLocks noChangeAspect="1"/>
          </p:cNvPicPr>
          <p:nvPr/>
        </p:nvPicPr>
        <p:blipFill>
          <a:blip r:embed="rId3"/>
          <a:stretch>
            <a:fillRect/>
          </a:stretch>
        </p:blipFill>
        <p:spPr>
          <a:xfrm rot="5400000">
            <a:off x="651715" y="236722"/>
            <a:ext cx="5041265" cy="6120765"/>
          </a:xfrm>
          <a:prstGeom prst="rect">
            <a:avLst/>
          </a:prstGeom>
        </p:spPr>
      </p:pic>
      <p:sp>
        <p:nvSpPr>
          <p:cNvPr id="2" name="Slide Number Placeholder 1">
            <a:extLst>
              <a:ext uri="{FF2B5EF4-FFF2-40B4-BE49-F238E27FC236}">
                <a16:creationId xmlns:a16="http://schemas.microsoft.com/office/drawing/2014/main" id="{56B18E58-767D-1D4D-93DF-0477F8CD0B7F}"/>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58557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Efficiency, Acceptance for |cos(</a:t>
            </a:r>
            <a:r>
              <a:rPr lang="el-GR" sz="2800" u="sng" dirty="0"/>
              <a:t>θ*)|</a:t>
            </a:r>
            <a:endParaRPr lang="en-US" sz="2800" u="sng" dirty="0"/>
          </a:p>
          <a:p>
            <a:endParaRPr lang="en-US" sz="2800" u="sng" dirty="0"/>
          </a:p>
          <a:p>
            <a:endParaRPr lang="en-US" sz="2800" u="sng" dirty="0"/>
          </a:p>
        </p:txBody>
      </p:sp>
      <p:sp>
        <p:nvSpPr>
          <p:cNvPr id="6" name="Rectangle 5"/>
          <p:cNvSpPr/>
          <p:nvPr/>
        </p:nvSpPr>
        <p:spPr>
          <a:xfrm>
            <a:off x="1783080" y="1001839"/>
            <a:ext cx="585216" cy="2966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34263" y="1001839"/>
            <a:ext cx="585216" cy="2966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E1DE0C90-AD40-DC41-84A8-B5273138A15E}"/>
              </a:ext>
            </a:extLst>
          </p:cNvPr>
          <p:cNvPicPr>
            <a:picLocks noChangeAspect="1"/>
          </p:cNvPicPr>
          <p:nvPr/>
        </p:nvPicPr>
        <p:blipFill>
          <a:blip r:embed="rId2"/>
          <a:stretch>
            <a:fillRect/>
          </a:stretch>
        </p:blipFill>
        <p:spPr>
          <a:xfrm rot="5400000">
            <a:off x="6487257" y="236722"/>
            <a:ext cx="5041265" cy="6120765"/>
          </a:xfrm>
          <a:prstGeom prst="rect">
            <a:avLst/>
          </a:prstGeom>
        </p:spPr>
      </p:pic>
      <p:pic>
        <p:nvPicPr>
          <p:cNvPr id="21" name="Picture 20">
            <a:extLst>
              <a:ext uri="{FF2B5EF4-FFF2-40B4-BE49-F238E27FC236}">
                <a16:creationId xmlns:a16="http://schemas.microsoft.com/office/drawing/2014/main" id="{9A49185C-4B63-8249-BADF-EFB2C7B6B6EE}"/>
              </a:ext>
            </a:extLst>
          </p:cNvPr>
          <p:cNvPicPr>
            <a:picLocks noChangeAspect="1"/>
          </p:cNvPicPr>
          <p:nvPr/>
        </p:nvPicPr>
        <p:blipFill>
          <a:blip r:embed="rId3"/>
          <a:stretch>
            <a:fillRect/>
          </a:stretch>
        </p:blipFill>
        <p:spPr>
          <a:xfrm rot="5400000">
            <a:off x="539750" y="236722"/>
            <a:ext cx="5041265" cy="6120765"/>
          </a:xfrm>
          <a:prstGeom prst="rect">
            <a:avLst/>
          </a:prstGeom>
        </p:spPr>
      </p:pic>
      <p:sp>
        <p:nvSpPr>
          <p:cNvPr id="2" name="Slide Number Placeholder 1">
            <a:extLst>
              <a:ext uri="{FF2B5EF4-FFF2-40B4-BE49-F238E27FC236}">
                <a16:creationId xmlns:a16="http://schemas.microsoft.com/office/drawing/2014/main" id="{78F0E02D-FAA8-AD4A-8138-5B58D16FE609}"/>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34427646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1958</TotalTime>
  <Words>3528</Words>
  <Application>Microsoft Macintosh PowerPoint</Application>
  <PresentationFormat>Widescreen</PresentationFormat>
  <Paragraphs>402</Paragraphs>
  <Slides>40</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40</vt:i4>
      </vt:variant>
    </vt:vector>
  </HeadingPairs>
  <TitlesOfParts>
    <vt:vector size="47" baseType="lpstr">
      <vt:lpstr>Arial</vt:lpstr>
      <vt:lpstr>Calibri</vt:lpstr>
      <vt:lpstr>Calibri Light</vt:lpstr>
      <vt:lpstr>Cambria Math</vt:lpstr>
      <vt:lpstr>Menlo</vt:lpstr>
      <vt:lpstr>Retrospect</vt:lpstr>
      <vt:lpstr>Custom Design</vt:lpstr>
      <vt:lpstr>Measurement of differential production cross section for high-pT top quarks in the all hadronic channel   Top ttX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Status report on Mass Fit (2017) and btagging efficiency (2017)</dc:title>
  <dc:creator>Microsoft Office User</dc:creator>
  <cp:lastModifiedBy>Microsoft Office User</cp:lastModifiedBy>
  <cp:revision>815</cp:revision>
  <dcterms:created xsi:type="dcterms:W3CDTF">2019-10-31T16:13:18Z</dcterms:created>
  <dcterms:modified xsi:type="dcterms:W3CDTF">2019-11-13T12:49:52Z</dcterms:modified>
</cp:coreProperties>
</file>